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sldIdLst>
    <p:sldId id="273" r:id="rId5"/>
    <p:sldId id="278" r:id="rId6"/>
    <p:sldId id="262" r:id="rId7"/>
    <p:sldId id="283" r:id="rId8"/>
    <p:sldId id="290" r:id="rId9"/>
    <p:sldId id="288" r:id="rId10"/>
    <p:sldId id="292" r:id="rId11"/>
    <p:sldId id="293" r:id="rId12"/>
    <p:sldId id="294" r:id="rId13"/>
    <p:sldId id="295" r:id="rId14"/>
    <p:sldId id="291" r:id="rId15"/>
    <p:sldId id="296" r:id="rId16"/>
    <p:sldId id="297" r:id="rId17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Johansson" initials="LJ" lastIdx="0" clrIdx="0">
    <p:extLst>
      <p:ext uri="{19B8F6BF-5375-455C-9EA6-DF929625EA0E}">
        <p15:presenceInfo xmlns:p15="http://schemas.microsoft.com/office/powerpoint/2012/main" userId="S-1-5-21-1957994488-287218729-725345543-9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D2606-E6E9-4277-BAE2-FA782BDCFACE}" v="6" dt="2021-01-27T11:32:2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0" autoAdjust="0"/>
    <p:restoredTop sz="83297" autoAdjust="0"/>
  </p:normalViewPr>
  <p:slideViewPr>
    <p:cSldViewPr snapToGrid="0" snapToObjects="1">
      <p:cViewPr varScale="1">
        <p:scale>
          <a:sx n="96" d="100"/>
          <a:sy n="96" d="100"/>
        </p:scale>
        <p:origin x="1162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Johansson" userId="f2ae33bb-990f-4100-8e10-e6bdcda428dc" providerId="ADAL" clId="{C3ED2606-E6E9-4277-BAE2-FA782BDCFACE}"/>
    <pc:docChg chg="undo custSel modSld">
      <pc:chgData name="Lars Johansson" userId="f2ae33bb-990f-4100-8e10-e6bdcda428dc" providerId="ADAL" clId="{C3ED2606-E6E9-4277-BAE2-FA782BDCFACE}" dt="2021-01-27T11:32:29.480" v="16"/>
      <pc:docMkLst>
        <pc:docMk/>
      </pc:docMkLst>
      <pc:sldChg chg="modSp mod">
        <pc:chgData name="Lars Johansson" userId="f2ae33bb-990f-4100-8e10-e6bdcda428dc" providerId="ADAL" clId="{C3ED2606-E6E9-4277-BAE2-FA782BDCFACE}" dt="2021-01-27T11:32:09.633" v="14" actId="20577"/>
        <pc:sldMkLst>
          <pc:docMk/>
          <pc:sldMk cId="2233534846" sldId="278"/>
        </pc:sldMkLst>
        <pc:spChg chg="mod">
          <ac:chgData name="Lars Johansson" userId="f2ae33bb-990f-4100-8e10-e6bdcda428dc" providerId="ADAL" clId="{C3ED2606-E6E9-4277-BAE2-FA782BDCFACE}" dt="2021-01-27T11:32:09.633" v="14" actId="20577"/>
          <ac:spMkLst>
            <pc:docMk/>
            <pc:sldMk cId="2233534846" sldId="278"/>
            <ac:spMk id="6" creationId="{00000000-0000-0000-0000-000000000000}"/>
          </ac:spMkLst>
        </pc:spChg>
      </pc:sldChg>
      <pc:sldChg chg="modAnim">
        <pc:chgData name="Lars Johansson" userId="f2ae33bb-990f-4100-8e10-e6bdcda428dc" providerId="ADAL" clId="{C3ED2606-E6E9-4277-BAE2-FA782BDCFACE}" dt="2021-01-27T11:32:29.480" v="16"/>
        <pc:sldMkLst>
          <pc:docMk/>
          <pc:sldMk cId="2639453581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CB2FA3B-FB1A-744E-AC9C-1D77D3E304C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en ClipArt-bild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7" name="Picture 6" descr="MAU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802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74" y="2108421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Verifieringar inom geotekniken</a:t>
            </a:r>
            <a:endParaRPr lang="sv-SE" dirty="0"/>
          </a:p>
        </p:txBody>
      </p:sp>
      <p:sp>
        <p:nvSpPr>
          <p:cNvPr id="7" name="AutoShape 6" descr="Makadam 100-150 Mörk/Diabas - Miljöfabriken 2000 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Bärighet   = hur mycket last kan vi lägga på jorden innan den går i brott</a:t>
            </a:r>
          </a:p>
          <a:p>
            <a:r>
              <a:rPr lang="sv-SE" dirty="0" smtClean="0"/>
              <a:t>Sättningar = hur stora vertikalrörelser blir det av lasten</a:t>
            </a:r>
          </a:p>
          <a:p>
            <a:r>
              <a:rPr lang="sv-SE" dirty="0" smtClean="0"/>
              <a:t>Stabilitet = finns det risk för skred eller ras?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40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</p:spPr>
        <p:txBody>
          <a:bodyPr/>
          <a:lstStyle/>
          <a:p>
            <a:r>
              <a:rPr lang="sv-SE" dirty="0" smtClean="0"/>
              <a:t>Hjälpmedel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03561" y="1386528"/>
            <a:ext cx="6480000" cy="32172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TK Geo 13 / TR Geo </a:t>
            </a:r>
            <a:r>
              <a:rPr lang="sv-SE" dirty="0" smtClean="0"/>
              <a:t>13 / TRVINFRA-00230</a:t>
            </a:r>
            <a:endParaRPr lang="sv-SE" dirty="0"/>
          </a:p>
          <a:p>
            <a:r>
              <a:rPr lang="sv-SE" dirty="0" smtClean="0"/>
              <a:t>Handboken Bygg</a:t>
            </a:r>
          </a:p>
          <a:p>
            <a:r>
              <a:rPr lang="sv-SE" dirty="0" smtClean="0"/>
              <a:t>Skredkommissionens rapporter</a:t>
            </a:r>
          </a:p>
          <a:p>
            <a:r>
              <a:rPr lang="sv-SE" dirty="0" smtClean="0"/>
              <a:t>Olika publikationer från Svenskt Vatten</a:t>
            </a:r>
          </a:p>
          <a:p>
            <a:r>
              <a:rPr lang="sv-SE" dirty="0" smtClean="0"/>
              <a:t>Eurokod 7 (Geoteknik och Geokonstruktioner)</a:t>
            </a:r>
          </a:p>
          <a:p>
            <a:r>
              <a:rPr lang="sv-SE" dirty="0" smtClean="0"/>
              <a:t>IEG TD (Tillämpningsdokument)</a:t>
            </a:r>
          </a:p>
          <a:p>
            <a:r>
              <a:rPr lang="sv-SE" dirty="0" smtClean="0"/>
              <a:t>AMA Anvisningar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Hjälparbeten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Mättekniker – utsättning / inmätning</a:t>
            </a:r>
          </a:p>
          <a:p>
            <a:r>
              <a:rPr lang="sv-SE" dirty="0" smtClean="0"/>
              <a:t>Geotekniskt stöd</a:t>
            </a:r>
          </a:p>
          <a:p>
            <a:r>
              <a:rPr lang="sv-SE" dirty="0" smtClean="0"/>
              <a:t>Sanering  </a:t>
            </a:r>
            <a:r>
              <a:rPr lang="sv-SE" dirty="0" smtClean="0">
                <a:sym typeface="Wingdings" panose="05000000000000000000" pitchFamily="2" charset="2"/>
              </a:rPr>
              <a:t> förberedande entreprenad</a:t>
            </a:r>
          </a:p>
          <a:p>
            <a:r>
              <a:rPr lang="sv-SE" dirty="0" smtClean="0"/>
              <a:t>Se till så att man har tillfredsställande stabilitetsförhållanden </a:t>
            </a:r>
            <a:r>
              <a:rPr lang="sv-SE" dirty="0" smtClean="0">
                <a:sym typeface="Wingdings" panose="05000000000000000000" pitchFamily="2" charset="2"/>
              </a:rPr>
              <a:t> stödkonstruktioner, etappvis schaktning eller någon annan typ av </a:t>
            </a:r>
            <a:r>
              <a:rPr lang="sv-SE" dirty="0" err="1" smtClean="0">
                <a:sym typeface="Wingdings" panose="05000000000000000000" pitchFamily="2" charset="2"/>
              </a:rPr>
              <a:t>tillfälllig</a:t>
            </a:r>
            <a:r>
              <a:rPr lang="sv-SE" dirty="0" smtClean="0">
                <a:sym typeface="Wingdings" panose="05000000000000000000" pitchFamily="2" charset="2"/>
              </a:rPr>
              <a:t> förstärkning.</a:t>
            </a:r>
          </a:p>
          <a:p>
            <a:r>
              <a:rPr lang="sv-SE" dirty="0" err="1" smtClean="0">
                <a:sym typeface="Wingdings" panose="05000000000000000000" pitchFamily="2" charset="2"/>
              </a:rPr>
              <a:t>Riskinventering</a:t>
            </a:r>
            <a:r>
              <a:rPr lang="sv-SE" dirty="0" smtClean="0">
                <a:sym typeface="Wingdings" panose="05000000000000000000" pitchFamily="2" charset="2"/>
              </a:rPr>
              <a:t>  + åtgärdsplan.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Hjälparbeten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Omhändertagande av vatten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>
                <a:sym typeface="Wingdings" panose="05000000000000000000" pitchFamily="2" charset="2"/>
              </a:rPr>
              <a:t> hålla torr i schaktgropen (pumpning)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	</a:t>
            </a:r>
            <a:r>
              <a:rPr lang="sv-SE" dirty="0" smtClean="0">
                <a:sym typeface="Wingdings" panose="05000000000000000000" pitchFamily="2" charset="2"/>
              </a:rPr>
              <a:t> avleder vatten innan det rinner i schaktgropen 		 	     (avskärande vi släntkrön)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Omläggning av ledningar  förberedande entreprenad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Kontakt med </a:t>
            </a:r>
            <a:r>
              <a:rPr lang="sv-SE" smtClean="0">
                <a:sym typeface="Wingdings" panose="05000000000000000000" pitchFamily="2" charset="2"/>
              </a:rPr>
              <a:t>andra myndigheter.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20x1080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Ledningsbäddar</a:t>
            </a:r>
            <a:endParaRPr lang="sv-SE" sz="4000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noProof="0" dirty="0"/>
              <a:t>Lars Johansson </a:t>
            </a:r>
            <a:r>
              <a:rPr lang="sv-SE" dirty="0" smtClean="0"/>
              <a:t>2022-09-04</a:t>
            </a:r>
            <a:endParaRPr lang="sv-SE" noProof="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1" y="4328036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511" y="0"/>
            <a:ext cx="2780793" cy="1457119"/>
          </a:xfrm>
        </p:spPr>
        <p:txBody>
          <a:bodyPr/>
          <a:lstStyle/>
          <a:p>
            <a:r>
              <a:rPr lang="sv-SE" noProof="0" dirty="0" smtClean="0"/>
              <a:t>Ledningsbäddar</a:t>
            </a:r>
            <a:endParaRPr lang="sv-S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Utformning</a:t>
            </a:r>
            <a:endParaRPr lang="sv-SE" dirty="0"/>
          </a:p>
          <a:p>
            <a:r>
              <a:rPr lang="sv-SE" noProof="0" dirty="0" smtClean="0"/>
              <a:t>Varianter</a:t>
            </a:r>
          </a:p>
          <a:p>
            <a:r>
              <a:rPr lang="sv-SE" dirty="0" smtClean="0"/>
              <a:t>Förstärkningar.</a:t>
            </a:r>
            <a:endParaRPr lang="sv-SE" noProof="0" dirty="0"/>
          </a:p>
        </p:txBody>
      </p:sp>
      <p:pic>
        <p:nvPicPr>
          <p:cNvPr id="3" name="Picture Placeholder 2" descr="1200x11080_4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3986"/>
          <a:stretch>
            <a:fillRect/>
          </a:stretch>
        </p:blipFill>
        <p:spPr/>
      </p:pic>
      <p:sp>
        <p:nvSpPr>
          <p:cNvPr id="6" name="ClipArt Placeholder 5"/>
          <p:cNvSpPr>
            <a:spLocks noGrp="1"/>
          </p:cNvSpPr>
          <p:nvPr>
            <p:ph type="clip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156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Terrass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92571"/>
            <a:ext cx="6480000" cy="3278211"/>
          </a:xfrm>
        </p:spPr>
        <p:txBody>
          <a:bodyPr>
            <a:normAutofit/>
          </a:bodyPr>
          <a:lstStyle/>
          <a:p>
            <a:pPr lvl="1"/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cxnSp>
        <p:nvCxnSpPr>
          <p:cNvPr id="5" name="Rak koppling 4"/>
          <p:cNvCxnSpPr/>
          <p:nvPr/>
        </p:nvCxnSpPr>
        <p:spPr>
          <a:xfrm flipH="1">
            <a:off x="6106602" y="2274073"/>
            <a:ext cx="14259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/>
        </p:nvCxnSpPr>
        <p:spPr>
          <a:xfrm>
            <a:off x="2743200" y="2369489"/>
            <a:ext cx="683812" cy="890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/>
          <p:nvPr/>
        </p:nvCxnSpPr>
        <p:spPr>
          <a:xfrm>
            <a:off x="3427012" y="3260035"/>
            <a:ext cx="17492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/>
          <p:cNvCxnSpPr/>
          <p:nvPr/>
        </p:nvCxnSpPr>
        <p:spPr>
          <a:xfrm flipV="1">
            <a:off x="5176299" y="2274073"/>
            <a:ext cx="930303" cy="985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/>
        </p:nvCxnSpPr>
        <p:spPr>
          <a:xfrm flipH="1">
            <a:off x="1645920" y="2369489"/>
            <a:ext cx="10972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/>
          <p:cNvCxnSpPr/>
          <p:nvPr/>
        </p:nvCxnSpPr>
        <p:spPr>
          <a:xfrm flipH="1" flipV="1">
            <a:off x="5001370" y="3260035"/>
            <a:ext cx="842839" cy="826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5851701" y="3274963"/>
            <a:ext cx="2234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Terrass = bearbetad schaktbotten, t ex länshållen, som överlämnas till </a:t>
            </a:r>
            <a:r>
              <a:rPr lang="sv-SE" dirty="0" smtClean="0"/>
              <a:t>ledningsläggare.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5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Grundläggning av ledningar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Ungefär </a:t>
            </a:r>
            <a:r>
              <a:rPr lang="sv-SE" dirty="0" smtClean="0"/>
              <a:t>15 </a:t>
            </a:r>
            <a:r>
              <a:rPr lang="sv-SE" dirty="0" smtClean="0"/>
              <a:t>cm mäktig / består av material som definieras i AMA eller i någon annan produktionsdokumentation.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cxnSp>
        <p:nvCxnSpPr>
          <p:cNvPr id="11" name="Rak koppling 10"/>
          <p:cNvCxnSpPr/>
          <p:nvPr/>
        </p:nvCxnSpPr>
        <p:spPr>
          <a:xfrm>
            <a:off x="2989690" y="3442915"/>
            <a:ext cx="28545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/>
          <p:cNvCxnSpPr/>
          <p:nvPr/>
        </p:nvCxnSpPr>
        <p:spPr>
          <a:xfrm flipH="1" flipV="1">
            <a:off x="2178657" y="2655736"/>
            <a:ext cx="811033" cy="787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/>
          <p:cNvCxnSpPr/>
          <p:nvPr/>
        </p:nvCxnSpPr>
        <p:spPr>
          <a:xfrm flipV="1">
            <a:off x="5844209" y="2655736"/>
            <a:ext cx="683812" cy="787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ihandsfigur 24"/>
          <p:cNvSpPr/>
          <p:nvPr/>
        </p:nvSpPr>
        <p:spPr>
          <a:xfrm>
            <a:off x="3379304" y="3188473"/>
            <a:ext cx="1757239" cy="238539"/>
          </a:xfrm>
          <a:custGeom>
            <a:avLst/>
            <a:gdLst>
              <a:gd name="connsiteX0" fmla="*/ 0 w 1757239"/>
              <a:gd name="connsiteY0" fmla="*/ 230588 h 238539"/>
              <a:gd name="connsiteX1" fmla="*/ 198783 w 1757239"/>
              <a:gd name="connsiteY1" fmla="*/ 23854 h 238539"/>
              <a:gd name="connsiteX2" fmla="*/ 1455089 w 1757239"/>
              <a:gd name="connsiteY2" fmla="*/ 0 h 238539"/>
              <a:gd name="connsiteX3" fmla="*/ 1757239 w 1757239"/>
              <a:gd name="connsiteY3" fmla="*/ 238539 h 23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239" h="238539">
                <a:moveTo>
                  <a:pt x="0" y="230588"/>
                </a:moveTo>
                <a:lnTo>
                  <a:pt x="198783" y="23854"/>
                </a:lnTo>
                <a:lnTo>
                  <a:pt x="1455089" y="0"/>
                </a:lnTo>
                <a:lnTo>
                  <a:pt x="1757239" y="238539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8" name="Rak koppling 27"/>
          <p:cNvCxnSpPr/>
          <p:nvPr/>
        </p:nvCxnSpPr>
        <p:spPr>
          <a:xfrm flipV="1">
            <a:off x="3379304" y="3188473"/>
            <a:ext cx="310101" cy="23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/>
          <p:cNvCxnSpPr/>
          <p:nvPr/>
        </p:nvCxnSpPr>
        <p:spPr>
          <a:xfrm>
            <a:off x="3689405" y="3188473"/>
            <a:ext cx="1121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ak koppling 31"/>
          <p:cNvCxnSpPr/>
          <p:nvPr/>
        </p:nvCxnSpPr>
        <p:spPr>
          <a:xfrm>
            <a:off x="4810539" y="3188473"/>
            <a:ext cx="222637" cy="23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 32"/>
          <p:cNvSpPr/>
          <p:nvPr/>
        </p:nvSpPr>
        <p:spPr>
          <a:xfrm>
            <a:off x="3840480" y="2965837"/>
            <a:ext cx="262393" cy="222636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Ellips 33"/>
          <p:cNvSpPr/>
          <p:nvPr/>
        </p:nvSpPr>
        <p:spPr>
          <a:xfrm>
            <a:off x="4301656" y="2965837"/>
            <a:ext cx="254441" cy="222636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6" name="Rak koppling 35"/>
          <p:cNvCxnSpPr/>
          <p:nvPr/>
        </p:nvCxnSpPr>
        <p:spPr>
          <a:xfrm flipV="1">
            <a:off x="2425148" y="2846569"/>
            <a:ext cx="3892007" cy="46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k pilkoppling 37"/>
          <p:cNvCxnSpPr/>
          <p:nvPr/>
        </p:nvCxnSpPr>
        <p:spPr>
          <a:xfrm flipH="1" flipV="1">
            <a:off x="4301656" y="3307742"/>
            <a:ext cx="508883" cy="847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ruta 38"/>
          <p:cNvSpPr txBox="1"/>
          <p:nvPr/>
        </p:nvSpPr>
        <p:spPr>
          <a:xfrm>
            <a:off x="4700841" y="4111541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Ledningsbädd</a:t>
            </a:r>
          </a:p>
          <a:p>
            <a:r>
              <a:rPr lang="sv-SE" dirty="0" smtClean="0"/>
              <a:t>Krav på kornstorleksfördelning</a:t>
            </a:r>
          </a:p>
          <a:p>
            <a:r>
              <a:rPr lang="sv-SE" dirty="0" smtClean="0"/>
              <a:t>och materialtyp</a:t>
            </a:r>
          </a:p>
        </p:txBody>
      </p:sp>
      <p:cxnSp>
        <p:nvCxnSpPr>
          <p:cNvPr id="42" name="Rak pilkoppling 41"/>
          <p:cNvCxnSpPr/>
          <p:nvPr/>
        </p:nvCxnSpPr>
        <p:spPr>
          <a:xfrm flipH="1" flipV="1">
            <a:off x="5479259" y="3188473"/>
            <a:ext cx="1048762" cy="628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ruta 42"/>
          <p:cNvSpPr txBox="1"/>
          <p:nvPr/>
        </p:nvSpPr>
        <p:spPr>
          <a:xfrm>
            <a:off x="6506303" y="3180990"/>
            <a:ext cx="2595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Kringfyllning</a:t>
            </a:r>
            <a:endParaRPr lang="sv-SE" dirty="0" smtClean="0"/>
          </a:p>
          <a:p>
            <a:r>
              <a:rPr lang="sv-SE" dirty="0"/>
              <a:t>Krav på kornstorleks-</a:t>
            </a:r>
          </a:p>
          <a:p>
            <a:r>
              <a:rPr lang="sv-SE" dirty="0"/>
              <a:t>f</a:t>
            </a:r>
            <a:r>
              <a:rPr lang="sv-SE" dirty="0" smtClean="0"/>
              <a:t>ördelning och material-</a:t>
            </a:r>
          </a:p>
          <a:p>
            <a:r>
              <a:rPr lang="sv-SE" dirty="0" smtClean="0"/>
              <a:t>typ</a:t>
            </a:r>
            <a:endParaRPr lang="sv-SE" dirty="0"/>
          </a:p>
          <a:p>
            <a:endParaRPr lang="sv-SE" dirty="0"/>
          </a:p>
        </p:txBody>
      </p:sp>
      <p:cxnSp>
        <p:nvCxnSpPr>
          <p:cNvPr id="47" name="Rak pilkoppling 46"/>
          <p:cNvCxnSpPr/>
          <p:nvPr/>
        </p:nvCxnSpPr>
        <p:spPr>
          <a:xfrm flipV="1">
            <a:off x="1979875" y="2655736"/>
            <a:ext cx="1627524" cy="1160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ruta 47"/>
          <p:cNvSpPr txBox="1"/>
          <p:nvPr/>
        </p:nvSpPr>
        <p:spPr>
          <a:xfrm>
            <a:off x="1646730" y="3803381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Resterande</a:t>
            </a:r>
          </a:p>
          <a:p>
            <a:r>
              <a:rPr lang="sv-SE" dirty="0" smtClean="0"/>
              <a:t>Fyllning</a:t>
            </a:r>
          </a:p>
          <a:p>
            <a:endParaRPr lang="sv-SE" dirty="0"/>
          </a:p>
        </p:txBody>
      </p:sp>
      <p:cxnSp>
        <p:nvCxnSpPr>
          <p:cNvPr id="49" name="Rak koppling 48"/>
          <p:cNvCxnSpPr/>
          <p:nvPr/>
        </p:nvCxnSpPr>
        <p:spPr>
          <a:xfrm flipH="1" flipV="1">
            <a:off x="2194560" y="2655736"/>
            <a:ext cx="811033" cy="787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Ellips 49"/>
          <p:cNvSpPr/>
          <p:nvPr/>
        </p:nvSpPr>
        <p:spPr>
          <a:xfrm>
            <a:off x="4317559" y="2965837"/>
            <a:ext cx="254441" cy="222636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Rak koppling 50"/>
          <p:cNvCxnSpPr/>
          <p:nvPr/>
        </p:nvCxnSpPr>
        <p:spPr>
          <a:xfrm flipV="1">
            <a:off x="2441051" y="2846569"/>
            <a:ext cx="3892007" cy="46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9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Varianter på ledningsbäddar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57119"/>
            <a:ext cx="6480000" cy="3248231"/>
          </a:xfrm>
        </p:spPr>
        <p:txBody>
          <a:bodyPr>
            <a:normAutofit/>
          </a:bodyPr>
          <a:lstStyle/>
          <a:p>
            <a:r>
              <a:rPr lang="sv-SE" dirty="0" smtClean="0"/>
              <a:t>Förstärkt ledningsbädd, </a:t>
            </a:r>
            <a:r>
              <a:rPr lang="sv-SE" dirty="0" smtClean="0"/>
              <a:t>15 </a:t>
            </a:r>
            <a:r>
              <a:rPr lang="sv-SE" dirty="0" smtClean="0"/>
              <a:t>+ </a:t>
            </a:r>
            <a:r>
              <a:rPr lang="sv-SE" dirty="0" smtClean="0"/>
              <a:t>30 </a:t>
            </a:r>
            <a:r>
              <a:rPr lang="sv-SE" dirty="0" smtClean="0"/>
              <a:t>cm = </a:t>
            </a:r>
            <a:r>
              <a:rPr lang="sv-SE" dirty="0" smtClean="0"/>
              <a:t>45 </a:t>
            </a:r>
            <a:r>
              <a:rPr lang="sv-SE" dirty="0" smtClean="0"/>
              <a:t>cm.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cxnSp>
        <p:nvCxnSpPr>
          <p:cNvPr id="10" name="Rak koppling 9"/>
          <p:cNvCxnSpPr/>
          <p:nvPr/>
        </p:nvCxnSpPr>
        <p:spPr>
          <a:xfrm>
            <a:off x="2989690" y="3419163"/>
            <a:ext cx="28545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/>
          <p:cNvCxnSpPr/>
          <p:nvPr/>
        </p:nvCxnSpPr>
        <p:spPr>
          <a:xfrm flipV="1">
            <a:off x="5844209" y="2314369"/>
            <a:ext cx="834887" cy="1104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/>
          <p:cNvCxnSpPr/>
          <p:nvPr/>
        </p:nvCxnSpPr>
        <p:spPr>
          <a:xfrm flipV="1">
            <a:off x="3267986" y="3029550"/>
            <a:ext cx="421419" cy="389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/>
          <p:cNvCxnSpPr/>
          <p:nvPr/>
        </p:nvCxnSpPr>
        <p:spPr>
          <a:xfrm>
            <a:off x="3689405" y="3029549"/>
            <a:ext cx="1121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/>
        </p:nvCxnSpPr>
        <p:spPr>
          <a:xfrm>
            <a:off x="4810539" y="3029549"/>
            <a:ext cx="421419" cy="3896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 15"/>
          <p:cNvSpPr/>
          <p:nvPr/>
        </p:nvSpPr>
        <p:spPr>
          <a:xfrm>
            <a:off x="3840480" y="2806913"/>
            <a:ext cx="262393" cy="22263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koppling 16"/>
          <p:cNvCxnSpPr/>
          <p:nvPr/>
        </p:nvCxnSpPr>
        <p:spPr>
          <a:xfrm flipH="1" flipV="1">
            <a:off x="2029648" y="2396144"/>
            <a:ext cx="975946" cy="1019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 17"/>
          <p:cNvSpPr/>
          <p:nvPr/>
        </p:nvSpPr>
        <p:spPr>
          <a:xfrm>
            <a:off x="4317559" y="2806913"/>
            <a:ext cx="254441" cy="22263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Rak koppling 18"/>
          <p:cNvCxnSpPr/>
          <p:nvPr/>
        </p:nvCxnSpPr>
        <p:spPr>
          <a:xfrm flipV="1">
            <a:off x="2194560" y="2522252"/>
            <a:ext cx="4327420" cy="59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pilkoppling 26"/>
          <p:cNvCxnSpPr/>
          <p:nvPr/>
        </p:nvCxnSpPr>
        <p:spPr>
          <a:xfrm flipH="1" flipV="1">
            <a:off x="4508390" y="3220278"/>
            <a:ext cx="882594" cy="8507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/>
          <p:cNvCxnSpPr/>
          <p:nvPr/>
        </p:nvCxnSpPr>
        <p:spPr>
          <a:xfrm flipV="1">
            <a:off x="3570136" y="3156668"/>
            <a:ext cx="133581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4559517" y="4063117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Förstärkt ledningsbädd</a:t>
            </a:r>
          </a:p>
          <a:p>
            <a:r>
              <a:rPr lang="sv-SE" dirty="0" smtClean="0"/>
              <a:t>Krav på kornstorleksfördelning</a:t>
            </a:r>
          </a:p>
          <a:p>
            <a:r>
              <a:rPr lang="sv-SE" dirty="0" smtClean="0"/>
              <a:t>och materialtyp</a:t>
            </a:r>
          </a:p>
        </p:txBody>
      </p:sp>
      <p:cxnSp>
        <p:nvCxnSpPr>
          <p:cNvPr id="35" name="Rak koppling 34"/>
          <p:cNvCxnSpPr/>
          <p:nvPr/>
        </p:nvCxnSpPr>
        <p:spPr>
          <a:xfrm>
            <a:off x="3003604" y="3402886"/>
            <a:ext cx="28545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ak koppling 35"/>
          <p:cNvCxnSpPr/>
          <p:nvPr/>
        </p:nvCxnSpPr>
        <p:spPr>
          <a:xfrm>
            <a:off x="4824453" y="3013272"/>
            <a:ext cx="421419" cy="3896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ak koppling 36"/>
          <p:cNvCxnSpPr/>
          <p:nvPr/>
        </p:nvCxnSpPr>
        <p:spPr>
          <a:xfrm flipH="1" flipV="1">
            <a:off x="2043562" y="2379867"/>
            <a:ext cx="975946" cy="1019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k koppling 37"/>
          <p:cNvCxnSpPr/>
          <p:nvPr/>
        </p:nvCxnSpPr>
        <p:spPr>
          <a:xfrm flipV="1">
            <a:off x="2208474" y="2505975"/>
            <a:ext cx="4327420" cy="59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Armerad ledningsbädd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 flipV="1">
            <a:off x="5844209" y="2400573"/>
            <a:ext cx="834887" cy="1104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/>
        </p:nvCxnSpPr>
        <p:spPr>
          <a:xfrm flipV="1">
            <a:off x="3267986" y="3115754"/>
            <a:ext cx="421419" cy="389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/>
          <p:cNvCxnSpPr/>
          <p:nvPr/>
        </p:nvCxnSpPr>
        <p:spPr>
          <a:xfrm>
            <a:off x="3689405" y="3115753"/>
            <a:ext cx="1121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/>
          <p:cNvSpPr/>
          <p:nvPr/>
        </p:nvSpPr>
        <p:spPr>
          <a:xfrm>
            <a:off x="3840480" y="2893117"/>
            <a:ext cx="262393" cy="22263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4317559" y="2893117"/>
            <a:ext cx="254441" cy="22263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koppling 12"/>
          <p:cNvCxnSpPr/>
          <p:nvPr/>
        </p:nvCxnSpPr>
        <p:spPr>
          <a:xfrm flipV="1">
            <a:off x="3398307" y="3357543"/>
            <a:ext cx="1636855" cy="1240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/>
          <p:cNvCxnSpPr/>
          <p:nvPr/>
        </p:nvCxnSpPr>
        <p:spPr>
          <a:xfrm>
            <a:off x="3003604" y="3489090"/>
            <a:ext cx="28545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/>
        </p:nvCxnSpPr>
        <p:spPr>
          <a:xfrm>
            <a:off x="4824453" y="3099476"/>
            <a:ext cx="421419" cy="3896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/>
        </p:nvCxnSpPr>
        <p:spPr>
          <a:xfrm flipH="1" flipV="1">
            <a:off x="2043562" y="2466071"/>
            <a:ext cx="975946" cy="1019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/>
          <p:cNvCxnSpPr/>
          <p:nvPr/>
        </p:nvCxnSpPr>
        <p:spPr>
          <a:xfrm flipV="1">
            <a:off x="2208474" y="2592179"/>
            <a:ext cx="4327420" cy="59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eonä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36" y="2621753"/>
            <a:ext cx="2206564" cy="17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ak pilkoppling 18"/>
          <p:cNvCxnSpPr/>
          <p:nvPr/>
        </p:nvCxnSpPr>
        <p:spPr>
          <a:xfrm flipH="1" flipV="1">
            <a:off x="4786686" y="3369945"/>
            <a:ext cx="1879529" cy="781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ruta 21"/>
          <p:cNvSpPr txBox="1"/>
          <p:nvPr/>
        </p:nvSpPr>
        <p:spPr>
          <a:xfrm>
            <a:off x="3595420" y="4013074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Armerad ledningsbädd</a:t>
            </a:r>
          </a:p>
          <a:p>
            <a:r>
              <a:rPr lang="sv-SE" dirty="0" smtClean="0"/>
              <a:t>Krav på kornstorleksfördelning</a:t>
            </a:r>
          </a:p>
          <a:p>
            <a:r>
              <a:rPr lang="sv-SE" dirty="0" smtClean="0"/>
              <a:t>och materialtyp</a:t>
            </a:r>
          </a:p>
        </p:txBody>
      </p:sp>
    </p:spTree>
    <p:extLst>
      <p:ext uri="{BB962C8B-B14F-4D97-AF65-F5344CB8AC3E}">
        <p14:creationId xmlns:p14="http://schemas.microsoft.com/office/powerpoint/2010/main" val="1653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Betongplatta /Pålar / Påldäck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709925"/>
            <a:ext cx="6480000" cy="2880000"/>
          </a:xfrm>
        </p:spPr>
        <p:txBody>
          <a:bodyPr/>
          <a:lstStyle/>
          <a:p>
            <a:r>
              <a:rPr lang="sv-SE" dirty="0" smtClean="0"/>
              <a:t>Dåliga geotekniska förhållanden och tung belastning från ledningar.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172570" y="2735249"/>
            <a:ext cx="158231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koppling 5"/>
          <p:cNvCxnSpPr/>
          <p:nvPr/>
        </p:nvCxnSpPr>
        <p:spPr>
          <a:xfrm flipH="1" flipV="1">
            <a:off x="2751151" y="2608028"/>
            <a:ext cx="421419" cy="310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/>
          <p:cNvCxnSpPr/>
          <p:nvPr/>
        </p:nvCxnSpPr>
        <p:spPr>
          <a:xfrm flipV="1">
            <a:off x="4754880" y="2608028"/>
            <a:ext cx="532737" cy="310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 12"/>
          <p:cNvSpPr/>
          <p:nvPr/>
        </p:nvSpPr>
        <p:spPr>
          <a:xfrm>
            <a:off x="3299791" y="2528515"/>
            <a:ext cx="198783" cy="206734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3783668" y="2528515"/>
            <a:ext cx="198783" cy="206734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4362458" y="2528515"/>
            <a:ext cx="198783" cy="206734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pilkoppling 17"/>
          <p:cNvCxnSpPr/>
          <p:nvPr/>
        </p:nvCxnSpPr>
        <p:spPr>
          <a:xfrm flipH="1" flipV="1">
            <a:off x="4661374" y="2918129"/>
            <a:ext cx="745513" cy="755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5415799" y="348883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Betongplatta</a:t>
            </a:r>
            <a:endParaRPr lang="sv-SE" dirty="0"/>
          </a:p>
        </p:txBody>
      </p:sp>
      <p:sp>
        <p:nvSpPr>
          <p:cNvPr id="20" name="Rektangel 19"/>
          <p:cNvSpPr/>
          <p:nvPr/>
        </p:nvSpPr>
        <p:spPr>
          <a:xfrm>
            <a:off x="3299791" y="2918129"/>
            <a:ext cx="99391" cy="1097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/>
          <p:cNvSpPr/>
          <p:nvPr/>
        </p:nvSpPr>
        <p:spPr>
          <a:xfrm>
            <a:off x="3850589" y="2904951"/>
            <a:ext cx="99391" cy="1097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/>
          <p:cNvSpPr/>
          <p:nvPr/>
        </p:nvSpPr>
        <p:spPr>
          <a:xfrm>
            <a:off x="4452652" y="2918129"/>
            <a:ext cx="99391" cy="1097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1771616" y="339428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Pålar</a:t>
            </a:r>
            <a:endParaRPr lang="sv-SE" dirty="0"/>
          </a:p>
        </p:txBody>
      </p:sp>
      <p:cxnSp>
        <p:nvCxnSpPr>
          <p:cNvPr id="25" name="Rak pilkoppling 24"/>
          <p:cNvCxnSpPr>
            <a:stCxn id="23" idx="3"/>
          </p:cNvCxnSpPr>
          <p:nvPr/>
        </p:nvCxnSpPr>
        <p:spPr>
          <a:xfrm flipV="1">
            <a:off x="2494891" y="3220278"/>
            <a:ext cx="677679" cy="3586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4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korrekt ledningssektion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188473" y="2934031"/>
            <a:ext cx="2138901" cy="230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koppling 7"/>
          <p:cNvCxnSpPr/>
          <p:nvPr/>
        </p:nvCxnSpPr>
        <p:spPr>
          <a:xfrm flipH="1" flipV="1">
            <a:off x="1844703" y="2218414"/>
            <a:ext cx="1343770" cy="946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/>
          <p:cNvCxnSpPr/>
          <p:nvPr/>
        </p:nvCxnSpPr>
        <p:spPr>
          <a:xfrm flipV="1">
            <a:off x="5327374" y="2107096"/>
            <a:ext cx="1089329" cy="1057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 12"/>
          <p:cNvSpPr/>
          <p:nvPr/>
        </p:nvSpPr>
        <p:spPr>
          <a:xfrm>
            <a:off x="4214191" y="2600077"/>
            <a:ext cx="365760" cy="38166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Rak koppling 14"/>
          <p:cNvCxnSpPr/>
          <p:nvPr/>
        </p:nvCxnSpPr>
        <p:spPr>
          <a:xfrm flipH="1">
            <a:off x="3772738" y="2568271"/>
            <a:ext cx="2186608" cy="159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/>
          <p:cNvCxnSpPr/>
          <p:nvPr/>
        </p:nvCxnSpPr>
        <p:spPr>
          <a:xfrm flipH="1" flipV="1">
            <a:off x="3558052" y="2250219"/>
            <a:ext cx="262393" cy="3260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/>
          <p:cNvCxnSpPr/>
          <p:nvPr/>
        </p:nvCxnSpPr>
        <p:spPr>
          <a:xfrm flipH="1">
            <a:off x="1908313" y="2250219"/>
            <a:ext cx="1732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 20"/>
          <p:cNvSpPr/>
          <p:nvPr/>
        </p:nvSpPr>
        <p:spPr>
          <a:xfrm>
            <a:off x="4997552" y="2203921"/>
            <a:ext cx="365760" cy="38166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2786619" y="1869966"/>
            <a:ext cx="365760" cy="38166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koppling 8"/>
          <p:cNvCxnSpPr/>
          <p:nvPr/>
        </p:nvCxnSpPr>
        <p:spPr>
          <a:xfrm>
            <a:off x="3772738" y="1869966"/>
            <a:ext cx="47707" cy="1724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4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U-PPT_SV_16-9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MAU-PPT_SV_16-9</Template>
  <TotalTime>2562</TotalTime>
  <Words>263</Words>
  <Application>Microsoft Office PowerPoint</Application>
  <PresentationFormat>Bildspel på skärmen (16:9)</PresentationFormat>
  <Paragraphs>60</Paragraphs>
  <Slides>13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MAU-PPT_SV_16-9</vt:lpstr>
      <vt:lpstr>PowerPoint-presentation</vt:lpstr>
      <vt:lpstr>Ledningsbäddar</vt:lpstr>
      <vt:lpstr>Ledningsbäddar</vt:lpstr>
      <vt:lpstr>Terrass</vt:lpstr>
      <vt:lpstr>Grundläggning av ledningar</vt:lpstr>
      <vt:lpstr>Varianter på ledningsbäddar</vt:lpstr>
      <vt:lpstr>Armerad ledningsbädd</vt:lpstr>
      <vt:lpstr>Betongplatta /Pålar / Påldäck</vt:lpstr>
      <vt:lpstr>Mer korrekt ledningssektion</vt:lpstr>
      <vt:lpstr>Verifieringar inom geotekniken</vt:lpstr>
      <vt:lpstr>Hjälpmedel</vt:lpstr>
      <vt:lpstr>Hjälparbeten</vt:lpstr>
      <vt:lpstr>Hjälparbeten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Johansson</dc:creator>
  <cp:lastModifiedBy>Lars Johansson</cp:lastModifiedBy>
  <cp:revision>53</cp:revision>
  <cp:lastPrinted>2022-01-26T12:12:25Z</cp:lastPrinted>
  <dcterms:created xsi:type="dcterms:W3CDTF">2018-01-16T03:00:31Z</dcterms:created>
  <dcterms:modified xsi:type="dcterms:W3CDTF">2023-09-04T03:18:08Z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