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sldIdLst>
    <p:sldId id="273" r:id="rId5"/>
    <p:sldId id="278" r:id="rId6"/>
    <p:sldId id="262" r:id="rId7"/>
    <p:sldId id="283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5143500" type="screen16x9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0" autoAdjust="0"/>
    <p:restoredTop sz="83297" autoAdjust="0"/>
  </p:normalViewPr>
  <p:slideViewPr>
    <p:cSldViewPr snapToGrid="0" snapToObjects="1">
      <p:cViewPr varScale="1">
        <p:scale>
          <a:sx n="126" d="100"/>
          <a:sy n="126" d="100"/>
        </p:scale>
        <p:origin x="13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36ECA304-DDA7-41D8-9F78-40AB22088111}"/>
    <pc:docChg chg="modSld">
      <pc:chgData name="Lars Johansson" userId="f2ae33bb-990f-4100-8e10-e6bdcda428dc" providerId="ADAL" clId="{36ECA304-DDA7-41D8-9F78-40AB22088111}" dt="2021-01-29T01:30:25.650" v="15" actId="20577"/>
      <pc:docMkLst>
        <pc:docMk/>
      </pc:docMkLst>
      <pc:sldChg chg="modSp mod">
        <pc:chgData name="Lars Johansson" userId="f2ae33bb-990f-4100-8e10-e6bdcda428dc" providerId="ADAL" clId="{36ECA304-DDA7-41D8-9F78-40AB22088111}" dt="2021-01-29T01:28:16.316" v="13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36ECA304-DDA7-41D8-9F78-40AB22088111}" dt="2021-01-29T01:28:16.316" v="13" actId="20577"/>
          <ac:spMkLst>
            <pc:docMk/>
            <pc:sldMk cId="2233534846" sldId="278"/>
            <ac:spMk id="6" creationId="{00000000-0000-0000-0000-000000000000}"/>
          </ac:spMkLst>
        </pc:spChg>
      </pc:sldChg>
      <pc:sldChg chg="modSp mod">
        <pc:chgData name="Lars Johansson" userId="f2ae33bb-990f-4100-8e10-e6bdcda428dc" providerId="ADAL" clId="{36ECA304-DDA7-41D8-9F78-40AB22088111}" dt="2021-01-29T01:28:43.134" v="14" actId="113"/>
        <pc:sldMkLst>
          <pc:docMk/>
          <pc:sldMk cId="1268060477" sldId="285"/>
        </pc:sldMkLst>
        <pc:spChg chg="mod">
          <ac:chgData name="Lars Johansson" userId="f2ae33bb-990f-4100-8e10-e6bdcda428dc" providerId="ADAL" clId="{36ECA304-DDA7-41D8-9F78-40AB22088111}" dt="2021-01-29T01:28:43.134" v="14" actId="113"/>
          <ac:spMkLst>
            <pc:docMk/>
            <pc:sldMk cId="1268060477" sldId="285"/>
            <ac:spMk id="3" creationId="{00000000-0000-0000-0000-000000000000}"/>
          </ac:spMkLst>
        </pc:spChg>
      </pc:sldChg>
      <pc:sldChg chg="modSp mod">
        <pc:chgData name="Lars Johansson" userId="f2ae33bb-990f-4100-8e10-e6bdcda428dc" providerId="ADAL" clId="{36ECA304-DDA7-41D8-9F78-40AB22088111}" dt="2021-01-29T01:30:25.650" v="15" actId="20577"/>
        <pc:sldMkLst>
          <pc:docMk/>
          <pc:sldMk cId="3997436750" sldId="299"/>
        </pc:sldMkLst>
        <pc:spChg chg="mod">
          <ac:chgData name="Lars Johansson" userId="f2ae33bb-990f-4100-8e10-e6bdcda428dc" providerId="ADAL" clId="{36ECA304-DDA7-41D8-9F78-40AB22088111}" dt="2021-01-29T01:30:25.650" v="15" actId="20577"/>
          <ac:spMkLst>
            <pc:docMk/>
            <pc:sldMk cId="3997436750" sldId="29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dirty="0"/>
              <a:t>Kornform och kornstorlek (friktionsjord)</a:t>
            </a:r>
          </a:p>
          <a:p>
            <a:pPr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Spänningsnivå (främst friktionsjord)</a:t>
            </a:r>
          </a:p>
          <a:p>
            <a:pPr>
              <a:buFontTx/>
              <a:buChar char="-"/>
            </a:pPr>
            <a:r>
              <a:rPr lang="sv-SE" dirty="0"/>
              <a:t>Spänningshistoria (främst kohesionsjord)</a:t>
            </a:r>
          </a:p>
          <a:p>
            <a:pPr>
              <a:buFontTx/>
              <a:buChar char="-"/>
            </a:pPr>
            <a:r>
              <a:rPr lang="sv-SE" dirty="0"/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dirty="0"/>
              <a:t>Typ av belastning / belastningshastighet (långvarig, kortvarig, impuls, cyklisk etc.</a:t>
            </a:r>
          </a:p>
          <a:p>
            <a:pPr>
              <a:buFontTx/>
              <a:buChar char="-"/>
            </a:pPr>
            <a:r>
              <a:rPr lang="sv-SE" dirty="0"/>
              <a:t>Cementering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Friktionsjord… Inverkan av spänningsnivå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524000"/>
            <a:ext cx="6480000" cy="304511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Klossen som dras på bordet</a:t>
            </a: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554541" y="1853051"/>
            <a:ext cx="5627153" cy="1763969"/>
            <a:chOff x="338" y="1111"/>
            <a:chExt cx="5520" cy="2076"/>
          </a:xfrm>
        </p:grpSpPr>
        <p:sp>
          <p:nvSpPr>
            <p:cNvPr id="5" name="Text Box 61"/>
            <p:cNvSpPr txBox="1">
              <a:spLocks noChangeArrowheads="1"/>
            </p:cNvSpPr>
            <p:nvPr/>
          </p:nvSpPr>
          <p:spPr bwMode="auto">
            <a:xfrm>
              <a:off x="1385" y="2897"/>
              <a:ext cx="171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z="1000" b="1" dirty="0"/>
                <a:t>Mothållande friktionskraft</a:t>
              </a:r>
            </a:p>
          </p:txBody>
        </p:sp>
        <p:sp>
          <p:nvSpPr>
            <p:cNvPr id="6" name="Freeform 62"/>
            <p:cNvSpPr>
              <a:spLocks/>
            </p:cNvSpPr>
            <p:nvPr/>
          </p:nvSpPr>
          <p:spPr bwMode="auto">
            <a:xfrm>
              <a:off x="1024" y="2866"/>
              <a:ext cx="2164" cy="273"/>
            </a:xfrm>
            <a:custGeom>
              <a:avLst/>
              <a:gdLst/>
              <a:ahLst/>
              <a:cxnLst>
                <a:cxn ang="0">
                  <a:pos x="1972" y="288"/>
                </a:cxn>
                <a:cxn ang="0">
                  <a:pos x="312" y="288"/>
                </a:cxn>
                <a:cxn ang="0">
                  <a:pos x="0" y="0"/>
                </a:cxn>
              </a:cxnLst>
              <a:rect l="0" t="0" r="r" b="b"/>
              <a:pathLst>
                <a:path w="1972" h="288">
                  <a:moveTo>
                    <a:pt x="1972" y="288"/>
                  </a:moveTo>
                  <a:lnTo>
                    <a:pt x="312" y="28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338" y="1111"/>
              <a:ext cx="5520" cy="1684"/>
              <a:chOff x="338" y="1111"/>
              <a:chExt cx="5520" cy="1684"/>
            </a:xfrm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338" y="1208"/>
                <a:ext cx="5520" cy="1587"/>
                <a:chOff x="378" y="1028"/>
                <a:chExt cx="5519" cy="1587"/>
              </a:xfrm>
            </p:grpSpPr>
            <p:sp>
              <p:nvSpPr>
                <p:cNvPr id="10" name="Freeform 3"/>
                <p:cNvSpPr>
                  <a:spLocks/>
                </p:cNvSpPr>
                <p:nvPr/>
              </p:nvSpPr>
              <p:spPr bwMode="auto">
                <a:xfrm>
                  <a:off x="3201" y="1316"/>
                  <a:ext cx="1640" cy="319"/>
                </a:xfrm>
                <a:custGeom>
                  <a:avLst/>
                  <a:gdLst/>
                  <a:ahLst/>
                  <a:cxnLst>
                    <a:cxn ang="0">
                      <a:pos x="1495" y="0"/>
                    </a:cxn>
                    <a:cxn ang="0">
                      <a:pos x="287" y="0"/>
                    </a:cxn>
                    <a:cxn ang="0">
                      <a:pos x="0" y="337"/>
                    </a:cxn>
                  </a:cxnLst>
                  <a:rect l="0" t="0" r="r" b="b"/>
                  <a:pathLst>
                    <a:path w="1495" h="337">
                      <a:moveTo>
                        <a:pt x="1495" y="0"/>
                      </a:moveTo>
                      <a:lnTo>
                        <a:pt x="287" y="0"/>
                      </a:lnTo>
                      <a:lnTo>
                        <a:pt x="0" y="337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1" name="Group 4"/>
                <p:cNvGrpSpPr>
                  <a:grpSpLocks/>
                </p:cNvGrpSpPr>
                <p:nvPr/>
              </p:nvGrpSpPr>
              <p:grpSpPr bwMode="auto">
                <a:xfrm>
                  <a:off x="378" y="1028"/>
                  <a:ext cx="5519" cy="1587"/>
                  <a:chOff x="378" y="1028"/>
                  <a:chExt cx="5519" cy="1587"/>
                </a:xfrm>
              </p:grpSpPr>
              <p:sp>
                <p:nvSpPr>
                  <p:cNvPr id="13" name="Rectangle 5" descr="Diagonalrand från vänster medium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2160"/>
                    <a:ext cx="1738" cy="455"/>
                  </a:xfrm>
                  <a:prstGeom prst="rect">
                    <a:avLst/>
                  </a:prstGeom>
                  <a:pattFill prst="dkDnDiag">
                    <a:fgClr>
                      <a:srgbClr val="73F569"/>
                    </a:fgClr>
                    <a:bgClr>
                      <a:schemeClr val="bg1"/>
                    </a:bgClr>
                  </a:patt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021" y="2160"/>
                    <a:ext cx="125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0" y="2203"/>
                    <a:ext cx="276" cy="2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sv-SE" sz="1400" b="1" dirty="0">
                        <a:solidFill>
                          <a:srgbClr val="FF3300"/>
                        </a:solidFill>
                      </a:rPr>
                      <a:t>F</a:t>
                    </a: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9" y="1028"/>
                    <a:ext cx="0" cy="158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3" y="2600"/>
                    <a:ext cx="14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" y="2285"/>
                    <a:ext cx="826" cy="2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sv-SE" sz="1400" b="1" dirty="0">
                        <a:solidFill>
                          <a:srgbClr val="FF3300"/>
                        </a:solidFill>
                      </a:rPr>
                      <a:t>F= N*</a:t>
                    </a:r>
                    <a:r>
                      <a:rPr lang="sv-SE" sz="1400" b="1" dirty="0">
                        <a:solidFill>
                          <a:srgbClr val="FF3300"/>
                        </a:solidFill>
                        <a:latin typeface="Symbol" pitchFamily="18" charset="2"/>
                      </a:rPr>
                      <a:t>m</a:t>
                    </a:r>
                  </a:p>
                </p:txBody>
              </p:sp>
              <p:sp>
                <p:nvSpPr>
                  <p:cNvPr id="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0" y="1071"/>
                    <a:ext cx="1400" cy="4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sv-SE" sz="1000" b="1" dirty="0"/>
                      <a:t>Egentyngd samt ev. </a:t>
                    </a:r>
                  </a:p>
                  <a:p>
                    <a:pPr eaLnBrk="0" hangingPunct="0"/>
                    <a:r>
                      <a:rPr lang="sv-SE" sz="1000" b="1" dirty="0"/>
                      <a:t>extra yttre kraft</a:t>
                    </a:r>
                  </a:p>
                </p:txBody>
              </p:sp>
              <p:sp>
                <p:nvSpPr>
                  <p:cNvPr id="2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5" y="1644"/>
                    <a:ext cx="1162" cy="2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sv-SE" sz="1000" b="1" dirty="0"/>
                      <a:t>Pådrivande kraft</a:t>
                    </a:r>
                  </a:p>
                </p:txBody>
              </p:sp>
            </p:grpSp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4544" y="1884"/>
                  <a:ext cx="1325" cy="233"/>
                </a:xfrm>
                <a:custGeom>
                  <a:avLst/>
                  <a:gdLst/>
                  <a:ahLst/>
                  <a:cxnLst>
                    <a:cxn ang="0">
                      <a:pos x="1208" y="0"/>
                    </a:cxn>
                    <a:cxn ang="0">
                      <a:pos x="148" y="0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208" h="246">
                      <a:moveTo>
                        <a:pt x="1208" y="0"/>
                      </a:moveTo>
                      <a:lnTo>
                        <a:pt x="148" y="0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9" name="Text Box 64"/>
              <p:cNvSpPr txBox="1">
                <a:spLocks noChangeArrowheads="1"/>
              </p:cNvSpPr>
              <p:nvPr/>
            </p:nvSpPr>
            <p:spPr bwMode="auto">
              <a:xfrm>
                <a:off x="2785" y="1111"/>
                <a:ext cx="327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v-SE" sz="16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</p:grpSp>
      <p:sp>
        <p:nvSpPr>
          <p:cNvPr id="22" name="Rektangel 21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Friktionsjord… Inverkan av spänningsnivå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Friktionsjord bygger upp sin hållfasthet genom friktion mellan kornen. Ju större spänning, desto högre hållfasthet.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Friktionsjord… Inverkan av spänningsnivå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48" y="1924106"/>
            <a:ext cx="4325888" cy="2347136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5392315" y="4615791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medelspänningsnivå</a:t>
            </a:r>
          </a:p>
        </p:txBody>
      </p:sp>
      <p:cxnSp>
        <p:nvCxnSpPr>
          <p:cNvPr id="6" name="Straight Arrow Connector 8"/>
          <p:cNvCxnSpPr/>
          <p:nvPr/>
        </p:nvCxnSpPr>
        <p:spPr>
          <a:xfrm flipV="1">
            <a:off x="5983568" y="4179509"/>
            <a:ext cx="537882" cy="43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4753358" y="1441057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deviatorspänning</a:t>
            </a:r>
            <a:endParaRPr lang="sv-SE" sz="1200" dirty="0"/>
          </a:p>
        </p:txBody>
      </p:sp>
      <p:cxnSp>
        <p:nvCxnSpPr>
          <p:cNvPr id="8" name="Straight Arrow Connector 11"/>
          <p:cNvCxnSpPr>
            <a:stCxn id="7" idx="2"/>
          </p:cNvCxnSpPr>
          <p:nvPr/>
        </p:nvCxnSpPr>
        <p:spPr>
          <a:xfrm flipH="1">
            <a:off x="5224557" y="1718056"/>
            <a:ext cx="287983" cy="351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1953583" y="4397650"/>
            <a:ext cx="21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hållfasthetsförsök utförda</a:t>
            </a:r>
          </a:p>
          <a:p>
            <a:r>
              <a:rPr lang="sv-SE" sz="1200" dirty="0"/>
              <a:t>för två olika omgivande</a:t>
            </a:r>
          </a:p>
          <a:p>
            <a:r>
              <a:rPr lang="sv-SE" sz="1200" dirty="0"/>
              <a:t>spänningsnivåer</a:t>
            </a:r>
          </a:p>
        </p:txBody>
      </p:sp>
      <p:cxnSp>
        <p:nvCxnSpPr>
          <p:cNvPr id="10" name="Straight Arrow Connector 16"/>
          <p:cNvCxnSpPr/>
          <p:nvPr/>
        </p:nvCxnSpPr>
        <p:spPr>
          <a:xfrm flipV="1">
            <a:off x="4064862" y="4225376"/>
            <a:ext cx="1327453" cy="466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7"/>
          <p:cNvCxnSpPr/>
          <p:nvPr/>
        </p:nvCxnSpPr>
        <p:spPr>
          <a:xfrm flipV="1">
            <a:off x="4084332" y="4268652"/>
            <a:ext cx="1642247" cy="423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2"/>
          <p:cNvCxnSpPr/>
          <p:nvPr/>
        </p:nvCxnSpPr>
        <p:spPr>
          <a:xfrm flipH="1" flipV="1">
            <a:off x="3643521" y="2597746"/>
            <a:ext cx="421341" cy="2097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3"/>
          <p:cNvCxnSpPr/>
          <p:nvPr/>
        </p:nvCxnSpPr>
        <p:spPr>
          <a:xfrm flipV="1">
            <a:off x="4064862" y="3402568"/>
            <a:ext cx="26685" cy="1289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dirty="0"/>
              <a:t>Kornform och kornstorlek (friktionsjord)</a:t>
            </a:r>
          </a:p>
          <a:p>
            <a:pPr>
              <a:buFontTx/>
              <a:buChar char="-"/>
            </a:pPr>
            <a:r>
              <a:rPr lang="sv-SE" dirty="0"/>
              <a:t>Spänningsnivå (främst friktionsjord)</a:t>
            </a:r>
          </a:p>
          <a:p>
            <a:pPr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Spänningshistoria (främst kohesionsjord)</a:t>
            </a:r>
          </a:p>
          <a:p>
            <a:pPr>
              <a:buFontTx/>
              <a:buChar char="-"/>
            </a:pPr>
            <a:r>
              <a:rPr lang="sv-SE" dirty="0"/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dirty="0"/>
              <a:t>Typ av belastning / belastningshastighet (långvarig, kortvarig, impuls, cyklisk etc.</a:t>
            </a:r>
          </a:p>
          <a:p>
            <a:pPr>
              <a:buFontTx/>
              <a:buChar char="-"/>
            </a:pPr>
            <a:r>
              <a:rPr lang="sv-SE" dirty="0"/>
              <a:t>Cementering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Kohesionsjord… Inverkan av spänningshistoria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sv-SE" dirty="0"/>
              <a:t>Lerjord</a:t>
            </a:r>
          </a:p>
          <a:p>
            <a:pPr marL="0" indent="0">
              <a:buNone/>
            </a:pPr>
            <a:r>
              <a:rPr lang="sv-SE" dirty="0"/>
              <a:t>	Lerpartiklarna formar  </a:t>
            </a:r>
            <a:r>
              <a:rPr lang="sv-SE" i="1" dirty="0"/>
              <a:t>korn</a:t>
            </a:r>
            <a:endParaRPr lang="sv-SE" dirty="0"/>
          </a:p>
          <a:p>
            <a:pPr marL="0" indent="0">
              <a:buNone/>
            </a:pPr>
            <a:r>
              <a:rPr lang="sv-SE" i="1" dirty="0"/>
              <a:t>		                       aggregat</a:t>
            </a:r>
          </a:p>
          <a:p>
            <a:pPr marL="0" indent="0">
              <a:buNone/>
            </a:pPr>
            <a:r>
              <a:rPr lang="sv-SE" i="1" dirty="0"/>
              <a:t>			          länkar</a:t>
            </a:r>
            <a:endParaRPr lang="sv-SE" dirty="0"/>
          </a:p>
          <a:p>
            <a:pPr marL="0" indent="0">
              <a:buNone/>
            </a:pPr>
            <a:endParaRPr lang="sv-SE" i="1" dirty="0"/>
          </a:p>
          <a:p>
            <a:pPr>
              <a:buFontTx/>
              <a:buChar char="-"/>
            </a:pPr>
            <a:r>
              <a:rPr lang="sv-SE" dirty="0"/>
              <a:t>NC-leror</a:t>
            </a:r>
          </a:p>
          <a:p>
            <a:pPr marL="0" indent="0">
              <a:buNone/>
            </a:pPr>
            <a:r>
              <a:rPr lang="sv-SE" dirty="0"/>
              <a:t>	kopplat till </a:t>
            </a:r>
            <a:r>
              <a:rPr lang="sv-SE" dirty="0">
                <a:sym typeface="Symbol" panose="05050102010706020507" pitchFamily="18" charset="2"/>
              </a:rPr>
              <a:t>’</a:t>
            </a:r>
            <a:r>
              <a:rPr lang="sv-SE" baseline="-25000" dirty="0">
                <a:sym typeface="Symbol" panose="05050102010706020507" pitchFamily="18" charset="2"/>
              </a:rPr>
              <a:t>c</a:t>
            </a:r>
            <a:r>
              <a:rPr lang="sv-SE" dirty="0">
                <a:sym typeface="Symbol" panose="05050102010706020507" pitchFamily="18" charset="2"/>
              </a:rPr>
              <a:t>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OC-leror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friktionsjordsartat</a:t>
            </a:r>
            <a:r>
              <a:rPr lang="sv-SE" dirty="0"/>
              <a:t> brott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4" descr="ScreenHunter_04 Jan. 26 07.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636" y="1615410"/>
            <a:ext cx="2121294" cy="129481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Kohesionsjord… </a:t>
            </a:r>
            <a:r>
              <a:rPr lang="sv-SE" dirty="0">
                <a:solidFill>
                  <a:srgbClr val="FF0000"/>
                </a:solidFill>
              </a:rPr>
              <a:t>Ingen</a:t>
            </a:r>
            <a:r>
              <a:rPr lang="sv-SE" dirty="0"/>
              <a:t> påverkan från spänningsnivån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Klossen som dras på ett bord …. igen</a:t>
            </a:r>
          </a:p>
        </p:txBody>
      </p:sp>
      <p:pic>
        <p:nvPicPr>
          <p:cNvPr id="4" name="Bildobjekt 27" descr="ScreenHunter_79 Jan. 30 02.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3452" y="2122978"/>
            <a:ext cx="5427663" cy="24461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dirty="0"/>
              <a:t>Kornform och kornstorlek (friktionsjord)</a:t>
            </a:r>
          </a:p>
          <a:p>
            <a:pPr>
              <a:buFontTx/>
              <a:buChar char="-"/>
            </a:pPr>
            <a:r>
              <a:rPr lang="sv-SE" dirty="0"/>
              <a:t>Spänningsnivå (främst friktionsjord)</a:t>
            </a:r>
          </a:p>
          <a:p>
            <a:pPr>
              <a:buFontTx/>
              <a:buChar char="-"/>
            </a:pPr>
            <a:r>
              <a:rPr lang="sv-SE" dirty="0"/>
              <a:t>Spänningshistoria (främst kohesionsjord)</a:t>
            </a:r>
          </a:p>
          <a:p>
            <a:pPr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dirty="0"/>
              <a:t>Typ av belastning / belastningshastighet (långvarig, kortvarig, impuls, cyklisk etc.</a:t>
            </a:r>
          </a:p>
          <a:p>
            <a:pPr>
              <a:buFontTx/>
              <a:buChar char="-"/>
            </a:pPr>
            <a:r>
              <a:rPr lang="sv-SE" dirty="0"/>
              <a:t>Cementering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 och kohesionsjord… Dränerat / Odränerat brott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Jord uppvisar främst </a:t>
            </a:r>
            <a:r>
              <a:rPr lang="sv-SE" u="sng" dirty="0" err="1"/>
              <a:t>skjuvdeformationer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Vid </a:t>
            </a:r>
            <a:r>
              <a:rPr lang="sv-SE" dirty="0" err="1"/>
              <a:t>skjuvdeformationer</a:t>
            </a:r>
            <a:r>
              <a:rPr lang="sv-SE" dirty="0"/>
              <a:t> sker alltid en förhöjning av porvattentrycket </a:t>
            </a:r>
            <a:r>
              <a:rPr lang="sv-SE" dirty="0">
                <a:sym typeface="Wingdings" panose="05000000000000000000" pitchFamily="2" charset="2"/>
              </a:rPr>
              <a:t> porvatten</a:t>
            </a:r>
            <a:r>
              <a:rPr lang="sv-SE" b="1" dirty="0">
                <a:solidFill>
                  <a:srgbClr val="FF0000"/>
                </a:solidFill>
                <a:sym typeface="Wingdings" panose="05000000000000000000" pitchFamily="2" charset="2"/>
              </a:rPr>
              <a:t>över</a:t>
            </a:r>
            <a:r>
              <a:rPr lang="sv-SE" dirty="0">
                <a:sym typeface="Wingdings" panose="05000000000000000000" pitchFamily="2" charset="2"/>
              </a:rPr>
              <a:t>tryck jämfört med initialtillståndet.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Vid tillräckligt stora </a:t>
            </a:r>
            <a:r>
              <a:rPr lang="sv-SE" dirty="0" err="1">
                <a:sym typeface="Wingdings" panose="05000000000000000000" pitchFamily="2" charset="2"/>
              </a:rPr>
              <a:t>skjuvdeformationer</a:t>
            </a:r>
            <a:r>
              <a:rPr lang="sv-SE" dirty="0">
                <a:sym typeface="Wingdings" panose="05000000000000000000" pitchFamily="2" charset="2"/>
              </a:rPr>
              <a:t> (skjuvspänningar) går jorden i brott.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Om porvatten</a:t>
            </a:r>
            <a:r>
              <a:rPr lang="sv-SE" b="1" dirty="0">
                <a:solidFill>
                  <a:srgbClr val="FF0000"/>
                </a:solidFill>
                <a:sym typeface="Wingdings" panose="05000000000000000000" pitchFamily="2" charset="2"/>
              </a:rPr>
              <a:t>över</a:t>
            </a:r>
            <a:r>
              <a:rPr lang="sv-SE" dirty="0">
                <a:sym typeface="Wingdings" panose="05000000000000000000" pitchFamily="2" charset="2"/>
              </a:rPr>
              <a:t>trycket utjämnas under brottförloppet är brottet </a:t>
            </a:r>
            <a:r>
              <a:rPr lang="sv-SE" b="1" dirty="0">
                <a:sym typeface="Wingdings" panose="05000000000000000000" pitchFamily="2" charset="2"/>
              </a:rPr>
              <a:t> DRÄNERAT</a:t>
            </a:r>
            <a:r>
              <a:rPr lang="sv-SE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Om porvatten</a:t>
            </a:r>
            <a:r>
              <a:rPr lang="sv-SE" b="1" dirty="0">
                <a:solidFill>
                  <a:srgbClr val="FF0000"/>
                </a:solidFill>
                <a:sym typeface="Wingdings" panose="05000000000000000000" pitchFamily="2" charset="2"/>
              </a:rPr>
              <a:t>över</a:t>
            </a:r>
            <a:r>
              <a:rPr lang="sv-SE" dirty="0">
                <a:sym typeface="Wingdings" panose="05000000000000000000" pitchFamily="2" charset="2"/>
              </a:rPr>
              <a:t>trycket INTE utjämnas under brottförloppet är brottet </a:t>
            </a:r>
            <a:r>
              <a:rPr lang="sv-SE" b="1" dirty="0">
                <a:sym typeface="Wingdings" panose="05000000000000000000" pitchFamily="2" charset="2"/>
              </a:rPr>
              <a:t>ODRÄNERAT</a:t>
            </a:r>
            <a:r>
              <a:rPr lang="sv-SE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Möjligheten för porvatten</a:t>
            </a:r>
            <a:r>
              <a:rPr lang="sv-SE" b="1" dirty="0">
                <a:solidFill>
                  <a:srgbClr val="FF0000"/>
                </a:solidFill>
                <a:sym typeface="Wingdings" panose="05000000000000000000" pitchFamily="2" charset="2"/>
              </a:rPr>
              <a:t>över</a:t>
            </a:r>
            <a:r>
              <a:rPr lang="sv-SE" dirty="0">
                <a:sym typeface="Wingdings" panose="05000000000000000000" pitchFamily="2" charset="2"/>
              </a:rPr>
              <a:t>trycket att utjämnas beror på jordens vattengenomsläpplighet.</a:t>
            </a:r>
            <a:endParaRPr lang="sv-SE" dirty="0"/>
          </a:p>
        </p:txBody>
      </p:sp>
      <p:cxnSp>
        <p:nvCxnSpPr>
          <p:cNvPr id="5" name="Rak koppling 4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dirty="0"/>
              <a:t>Kornform och kornstorlek (friktionsjord)</a:t>
            </a:r>
          </a:p>
          <a:p>
            <a:pPr>
              <a:buFontTx/>
              <a:buChar char="-"/>
            </a:pPr>
            <a:r>
              <a:rPr lang="sv-SE" dirty="0"/>
              <a:t>Spänningsnivå (främst friktionsjord)</a:t>
            </a:r>
          </a:p>
          <a:p>
            <a:pPr>
              <a:buFontTx/>
              <a:buChar char="-"/>
            </a:pPr>
            <a:r>
              <a:rPr lang="sv-SE" dirty="0"/>
              <a:t>Spänningshistoria (främst kohesionsjord)</a:t>
            </a:r>
          </a:p>
          <a:p>
            <a:pPr>
              <a:buFontTx/>
              <a:buChar char="-"/>
            </a:pPr>
            <a:r>
              <a:rPr lang="sv-SE" dirty="0"/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Typ av belastning / belastningshastighet (långvarig, kortvarig, impuls, cyklisk etc</a:t>
            </a:r>
            <a:r>
              <a:rPr lang="sv-SE" dirty="0">
                <a:solidFill>
                  <a:srgbClr val="FF0000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sv-SE" dirty="0"/>
              <a:t>Cementering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noProof="0" dirty="0"/>
              <a:t>Geomekanik / Hållfasthet i jord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noProof="0" dirty="0" smtClean="0"/>
              <a:t>2022-08-29</a:t>
            </a:r>
            <a:endParaRPr lang="sv-SE" noProof="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dirty="0"/>
              <a:t>Kornform och kornstorlek (friktionsjord)</a:t>
            </a:r>
          </a:p>
          <a:p>
            <a:pPr>
              <a:buFontTx/>
              <a:buChar char="-"/>
            </a:pPr>
            <a:r>
              <a:rPr lang="sv-SE" dirty="0"/>
              <a:t>Spänningsnivå (främst friktionsjord)</a:t>
            </a:r>
          </a:p>
          <a:p>
            <a:pPr>
              <a:buFontTx/>
              <a:buChar char="-"/>
            </a:pPr>
            <a:r>
              <a:rPr lang="sv-SE" dirty="0"/>
              <a:t>Spänningshistoria (främst kohesionsjord)</a:t>
            </a:r>
          </a:p>
          <a:p>
            <a:pPr>
              <a:buFontTx/>
              <a:buChar char="-"/>
            </a:pPr>
            <a:r>
              <a:rPr lang="sv-SE" dirty="0"/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dirty="0"/>
              <a:t>Typ av belastning / belastningshastighet (långvarig, kortvarig, impuls, cyklisk etc.</a:t>
            </a:r>
          </a:p>
          <a:p>
            <a:pPr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Cementering</a:t>
            </a:r>
          </a:p>
        </p:txBody>
      </p:sp>
    </p:spTree>
    <p:extLst>
      <p:ext uri="{BB962C8B-B14F-4D97-AF65-F5344CB8AC3E}">
        <p14:creationId xmlns:p14="http://schemas.microsoft.com/office/powerpoint/2010/main" val="16702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Brottkriterium generellt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343025"/>
            <a:ext cx="6480000" cy="3226093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Mohr-Coulomb’s</a:t>
            </a:r>
            <a:r>
              <a:rPr lang="sv-SE" dirty="0"/>
              <a:t> brottvillkor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86" y="1839199"/>
            <a:ext cx="3545396" cy="2402134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605840" y="3972051"/>
            <a:ext cx="213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Förutsättningen för</a:t>
            </a:r>
          </a:p>
          <a:p>
            <a:r>
              <a:rPr lang="sv-SE" sz="1200" dirty="0"/>
              <a:t>att </a:t>
            </a:r>
            <a:r>
              <a:rPr lang="sv-SE" sz="1200" dirty="0" err="1"/>
              <a:t>brottkurvan</a:t>
            </a:r>
            <a:r>
              <a:rPr lang="sv-SE" sz="1200" dirty="0"/>
              <a:t> ska gå</a:t>
            </a:r>
          </a:p>
          <a:p>
            <a:r>
              <a:rPr lang="sv-SE" sz="1200" dirty="0"/>
              <a:t>in på ”dragsidan” är att</a:t>
            </a:r>
          </a:p>
          <a:p>
            <a:r>
              <a:rPr lang="sv-SE" sz="1200" dirty="0"/>
              <a:t>jorden uppvisar kohesion</a:t>
            </a:r>
          </a:p>
        </p:txBody>
      </p:sp>
      <p:cxnSp>
        <p:nvCxnSpPr>
          <p:cNvPr id="6" name="Straight Arrow Connector 8"/>
          <p:cNvCxnSpPr/>
          <p:nvPr/>
        </p:nvCxnSpPr>
        <p:spPr>
          <a:xfrm flipV="1">
            <a:off x="1427961" y="2494729"/>
            <a:ext cx="964734" cy="147732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4935957" y="4144954"/>
            <a:ext cx="224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Hållfasthetsförsök utförda</a:t>
            </a:r>
          </a:p>
          <a:p>
            <a:r>
              <a:rPr lang="sv-SE" sz="1200" dirty="0"/>
              <a:t>för olika omgivande</a:t>
            </a:r>
          </a:p>
          <a:p>
            <a:r>
              <a:rPr lang="sv-SE" sz="1200" dirty="0"/>
              <a:t>spänningsnivåer</a:t>
            </a:r>
          </a:p>
        </p:txBody>
      </p:sp>
      <p:cxnSp>
        <p:nvCxnSpPr>
          <p:cNvPr id="8" name="Straight Arrow Connector 11"/>
          <p:cNvCxnSpPr>
            <a:stCxn id="7" idx="1"/>
          </p:cNvCxnSpPr>
          <p:nvPr/>
        </p:nvCxnSpPr>
        <p:spPr>
          <a:xfrm flipH="1" flipV="1">
            <a:off x="2771625" y="3233390"/>
            <a:ext cx="2164332" cy="123473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/>
          <p:cNvCxnSpPr>
            <a:stCxn id="7" idx="1"/>
          </p:cNvCxnSpPr>
          <p:nvPr/>
        </p:nvCxnSpPr>
        <p:spPr>
          <a:xfrm flipH="1" flipV="1">
            <a:off x="3449517" y="3276321"/>
            <a:ext cx="1486440" cy="119179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>
            <a:stCxn id="7" idx="1"/>
          </p:cNvCxnSpPr>
          <p:nvPr/>
        </p:nvCxnSpPr>
        <p:spPr>
          <a:xfrm flipH="1" flipV="1">
            <a:off x="4176578" y="3276321"/>
            <a:ext cx="759379" cy="119179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>
          <a:xfrm flipV="1">
            <a:off x="0" y="0"/>
            <a:ext cx="9088341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Hög permeabilitet</a:t>
            </a:r>
          </a:p>
          <a:p>
            <a:r>
              <a:rPr lang="sv-SE" dirty="0"/>
              <a:t>Konsoliderad</a:t>
            </a:r>
          </a:p>
          <a:p>
            <a:r>
              <a:rPr lang="sv-SE" dirty="0"/>
              <a:t>Dränerad</a:t>
            </a:r>
          </a:p>
        </p:txBody>
      </p:sp>
      <p:pic>
        <p:nvPicPr>
          <p:cNvPr id="4" name="Bildobjekt 11" descr="ScreenHunter_74 Jan. 30 01.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125" y="2304702"/>
            <a:ext cx="3995993" cy="2150093"/>
          </a:xfrm>
          <a:prstGeom prst="rect">
            <a:avLst/>
          </a:prstGeom>
        </p:spPr>
      </p:pic>
      <p:graphicFrame>
        <p:nvGraphicFramePr>
          <p:cNvPr id="5" name="Content Placeholder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34011"/>
              </p:ext>
            </p:extLst>
          </p:nvPr>
        </p:nvGraphicFramePr>
        <p:xfrm>
          <a:off x="5176927" y="2219140"/>
          <a:ext cx="1919331" cy="40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143000" imgH="241200" progId="Equation.3">
                  <p:embed/>
                </p:oleObj>
              </mc:Choice>
              <mc:Fallback>
                <p:oleObj name="Equation" r:id="rId4" imgW="1143000" imgH="241200" progId="Equation.3">
                  <p:embed/>
                  <p:pic>
                    <p:nvPicPr>
                      <p:cNvPr id="5" name="Content Placeholder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6927" y="2219140"/>
                        <a:ext cx="1919331" cy="40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Kohesionsjord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Låg permeabilitet</a:t>
            </a:r>
          </a:p>
          <a:p>
            <a:r>
              <a:rPr lang="sv-SE" dirty="0"/>
              <a:t>Konsoliderad eller </a:t>
            </a:r>
            <a:r>
              <a:rPr lang="sv-SE" dirty="0" err="1"/>
              <a:t>okonsoliderad</a:t>
            </a:r>
            <a:endParaRPr lang="sv-SE" dirty="0"/>
          </a:p>
          <a:p>
            <a:r>
              <a:rPr lang="sv-SE" dirty="0"/>
              <a:t>Dränerad eller odränerad - tidsberoende</a:t>
            </a:r>
          </a:p>
        </p:txBody>
      </p:sp>
      <p:pic>
        <p:nvPicPr>
          <p:cNvPr id="4" name="Bildobjekt 9" descr="ScreenHunter_76 Jan. 30 01.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4659" y="2956540"/>
            <a:ext cx="3538898" cy="2186960"/>
          </a:xfrm>
          <a:prstGeom prst="rect">
            <a:avLst/>
          </a:prstGeom>
        </p:spPr>
      </p:pic>
      <p:graphicFrame>
        <p:nvGraphicFramePr>
          <p:cNvPr id="5" name="Content Placeholder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08355"/>
              </p:ext>
            </p:extLst>
          </p:nvPr>
        </p:nvGraphicFramePr>
        <p:xfrm>
          <a:off x="4768850" y="3065463"/>
          <a:ext cx="2070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5" name="Content Placeholder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8850" y="3065463"/>
                        <a:ext cx="20701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468626"/>
              </p:ext>
            </p:extLst>
          </p:nvPr>
        </p:nvGraphicFramePr>
        <p:xfrm>
          <a:off x="5759450" y="3536950"/>
          <a:ext cx="8112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482400" imgH="241200" progId="Equation.DSMT4">
                  <p:embed/>
                </p:oleObj>
              </mc:Choice>
              <mc:Fallback>
                <p:oleObj name="Equation" r:id="rId6" imgW="482400" imgH="2412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3536950"/>
                        <a:ext cx="8112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Laboratorieförsök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Fallkonförsök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Enkelt tryckförsök</a:t>
            </a:r>
          </a:p>
          <a:p>
            <a:pPr marL="0" indent="0">
              <a:buNone/>
            </a:pPr>
            <a:r>
              <a:rPr lang="sv-SE" dirty="0"/>
              <a:t>(enaxligt tryckförsök)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965" y="1776997"/>
            <a:ext cx="2775882" cy="11632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47" y="3522556"/>
            <a:ext cx="921390" cy="11925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54" y="3522556"/>
            <a:ext cx="707471" cy="1221067"/>
          </a:xfrm>
          <a:prstGeom prst="rect">
            <a:avLst/>
          </a:prstGeom>
        </p:spPr>
      </p:pic>
      <p:cxnSp>
        <p:nvCxnSpPr>
          <p:cNvPr id="10" name="Rak koppling 9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>
          <a:xfrm flipH="1">
            <a:off x="7951" y="0"/>
            <a:ext cx="9136049" cy="5128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Laboratorieförsök forts..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276350"/>
            <a:ext cx="6480000" cy="329276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Direkt </a:t>
            </a:r>
            <a:r>
              <a:rPr lang="sv-SE" dirty="0" err="1"/>
              <a:t>skjuvförsök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Triaxialförsök</a:t>
            </a:r>
            <a:endParaRPr lang="sv-SE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50" y="1356375"/>
            <a:ext cx="2487722" cy="141337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15" y="1276350"/>
            <a:ext cx="1176506" cy="1381116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650" y="3193350"/>
            <a:ext cx="872741" cy="163241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613" y="3193350"/>
            <a:ext cx="2794408" cy="1577042"/>
          </a:xfrm>
          <a:prstGeom prst="rect">
            <a:avLst/>
          </a:prstGeom>
        </p:spPr>
      </p:pic>
      <p:cxnSp>
        <p:nvCxnSpPr>
          <p:cNvPr id="9" name="Rak koppling 8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Omfattning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noProof="0" dirty="0"/>
              <a:t>Mekanisk friktion</a:t>
            </a:r>
          </a:p>
          <a:p>
            <a:pPr>
              <a:buFontTx/>
              <a:buChar char="-"/>
            </a:pPr>
            <a:r>
              <a:rPr lang="sv-SE" dirty="0"/>
              <a:t>Kohesion</a:t>
            </a:r>
          </a:p>
          <a:p>
            <a:pPr>
              <a:buFontTx/>
              <a:buChar char="-"/>
            </a:pPr>
            <a:r>
              <a:rPr lang="sv-SE" noProof="0" dirty="0"/>
              <a:t>Brottkriterium för jord</a:t>
            </a:r>
          </a:p>
          <a:p>
            <a:pPr>
              <a:buFontTx/>
              <a:buChar char="-"/>
            </a:pPr>
            <a:r>
              <a:rPr lang="sv-SE" strike="dblStrike" dirty="0"/>
              <a:t>Laboratorieförsök</a:t>
            </a:r>
          </a:p>
          <a:p>
            <a:pPr>
              <a:buFontTx/>
              <a:buChar char="-"/>
            </a:pPr>
            <a:r>
              <a:rPr lang="sv-SE" strike="dblStrike" noProof="0" dirty="0"/>
              <a:t>In-situ bestämning av skjuvhållfasthet</a:t>
            </a:r>
          </a:p>
        </p:txBody>
      </p:sp>
      <p:sp>
        <p:nvSpPr>
          <p:cNvPr id="6" name="ClipArt Placeholder 5"/>
          <p:cNvSpPr>
            <a:spLocks noGrp="1"/>
          </p:cNvSpPr>
          <p:nvPr>
            <p:ph type="clipArt" sz="quarter" idx="1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28" y="770780"/>
            <a:ext cx="1857375" cy="3409950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ktangel 6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dirty="0"/>
              <a:t>Kornform och kornstorlek (friktionsjord)</a:t>
            </a:r>
          </a:p>
          <a:p>
            <a:pPr>
              <a:buFontTx/>
              <a:buChar char="-"/>
            </a:pPr>
            <a:r>
              <a:rPr lang="sv-SE" dirty="0"/>
              <a:t>Spänningsnivå (främst friktionsjord)</a:t>
            </a:r>
          </a:p>
          <a:p>
            <a:pPr>
              <a:buFontTx/>
              <a:buChar char="-"/>
            </a:pPr>
            <a:r>
              <a:rPr lang="sv-SE" dirty="0"/>
              <a:t>Spänningshistoria (främst kohesionsjord)</a:t>
            </a:r>
          </a:p>
          <a:p>
            <a:pPr>
              <a:buFontTx/>
              <a:buChar char="-"/>
            </a:pPr>
            <a:r>
              <a:rPr lang="sv-SE" dirty="0"/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dirty="0"/>
              <a:t>Typ av belastning / belastningshastighet (långvarig, kortvarig, impuls, cyklisk etc.)</a:t>
            </a:r>
          </a:p>
          <a:p>
            <a:pPr>
              <a:buFontTx/>
              <a:buChar char="-"/>
            </a:pPr>
            <a:r>
              <a:rPr lang="sv-SE" dirty="0"/>
              <a:t>Cementering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Friktionsjord… lagringstäthet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352549"/>
            <a:ext cx="6480000" cy="3590925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Hållfasthet byggs huvudsakligen upp av friktion mellan de enskilda jordkornen (i kornkontaktpunkterna)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Arbete att lyfta/rulla kornen förbi varandra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        Löst lagrad </a:t>
            </a:r>
            <a:r>
              <a:rPr lang="sv-SE" dirty="0">
                <a:sym typeface="Wingdings" panose="05000000000000000000" pitchFamily="2" charset="2"/>
              </a:rPr>
              <a:t> lägre hållfasthet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           (lös lagringstäthet)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           Fast lagrad  högre hållfasthet  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           (fast lagringstäthet)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8" descr="ScreenHunter_01 Jan. 26 05.3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401" y="1352549"/>
            <a:ext cx="899992" cy="869261"/>
          </a:xfrm>
          <a:prstGeom prst="rect">
            <a:avLst/>
          </a:prstGeom>
        </p:spPr>
      </p:pic>
      <p:pic>
        <p:nvPicPr>
          <p:cNvPr id="6" name="Bildobjekt 21" descr="ScreenHunter_02 Jan. 26 05.4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2361" y="2561750"/>
            <a:ext cx="1677110" cy="1076443"/>
          </a:xfrm>
          <a:prstGeom prst="rect">
            <a:avLst/>
          </a:prstGeom>
        </p:spPr>
      </p:pic>
      <p:cxnSp>
        <p:nvCxnSpPr>
          <p:cNvPr id="7" name="Rak pil 23"/>
          <p:cNvCxnSpPr/>
          <p:nvPr/>
        </p:nvCxnSpPr>
        <p:spPr>
          <a:xfrm>
            <a:off x="5222248" y="2671672"/>
            <a:ext cx="326909" cy="0"/>
          </a:xfrm>
          <a:prstGeom prst="straightConnector1">
            <a:avLst/>
          </a:prstGeom>
          <a:ln w="38100">
            <a:solidFill>
              <a:srgbClr val="000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24" descr="ScreenHunter_03 Jan. 26 05.4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1543" y="2586370"/>
            <a:ext cx="1699925" cy="11013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Bildobjekt 25" descr="ScreenHunter_04 Jan. 26 05.50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5928" y="3945500"/>
            <a:ext cx="2047318" cy="968159"/>
          </a:xfrm>
          <a:prstGeom prst="rect">
            <a:avLst/>
          </a:prstGeom>
        </p:spPr>
      </p:pic>
      <p:cxnSp>
        <p:nvCxnSpPr>
          <p:cNvPr id="10" name="Rak pil 26"/>
          <p:cNvCxnSpPr/>
          <p:nvPr/>
        </p:nvCxnSpPr>
        <p:spPr>
          <a:xfrm>
            <a:off x="5002729" y="4039941"/>
            <a:ext cx="307548" cy="0"/>
          </a:xfrm>
          <a:prstGeom prst="straightConnector1">
            <a:avLst/>
          </a:prstGeom>
          <a:ln w="38100">
            <a:solidFill>
              <a:srgbClr val="000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27" descr="ScreenHunter_03 Jan. 26 05.4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2697" y="3811027"/>
            <a:ext cx="1678746" cy="1087638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7602583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67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 forts… Inverkan av lagringstäthet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Fast lagring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>
                <a:sym typeface="Wingdings" panose="05000000000000000000" pitchFamily="2" charset="2"/>
              </a:rPr>
              <a:t> jorden beter sig </a:t>
            </a:r>
            <a:r>
              <a:rPr lang="sv-SE" b="1" dirty="0" err="1">
                <a:sym typeface="Wingdings" panose="05000000000000000000" pitchFamily="2" charset="2"/>
              </a:rPr>
              <a:t>dilatant</a:t>
            </a:r>
            <a:endParaRPr lang="sv-S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Lös lagring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 jorden beter sig </a:t>
            </a:r>
            <a:r>
              <a:rPr lang="sv-SE" b="1" dirty="0" err="1">
                <a:sym typeface="Wingdings" panose="05000000000000000000" pitchFamily="2" charset="2"/>
              </a:rPr>
              <a:t>kontraktant</a:t>
            </a: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b="1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Kritisk lagring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 </a:t>
            </a:r>
            <a:r>
              <a:rPr lang="sv-SE" b="1" dirty="0">
                <a:sym typeface="Wingdings" panose="05000000000000000000" pitchFamily="2" charset="2"/>
              </a:rPr>
              <a:t>konstant volym</a:t>
            </a:r>
          </a:p>
          <a:p>
            <a:endParaRPr lang="sv-SE" dirty="0"/>
          </a:p>
        </p:txBody>
      </p:sp>
      <p:pic>
        <p:nvPicPr>
          <p:cNvPr id="4" name="Bildobjekt 4" descr="ScreenHunter_01 Jan. 26 07.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0000">
            <a:off x="4370178" y="1002935"/>
            <a:ext cx="1693723" cy="1302345"/>
          </a:xfrm>
          <a:prstGeom prst="rect">
            <a:avLst/>
          </a:prstGeom>
        </p:spPr>
      </p:pic>
      <p:pic>
        <p:nvPicPr>
          <p:cNvPr id="5" name="Bildobjekt 7" descr="ScreenHunter_02 Jan. 26 07.1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0000">
            <a:off x="4360414" y="2237802"/>
            <a:ext cx="1664420" cy="1440743"/>
          </a:xfrm>
          <a:prstGeom prst="rect">
            <a:avLst/>
          </a:prstGeom>
        </p:spPr>
      </p:pic>
      <p:pic>
        <p:nvPicPr>
          <p:cNvPr id="6" name="Bildobjekt 9" descr="ScreenHunter_03 Jan. 26 07.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">
            <a:off x="4271102" y="3634297"/>
            <a:ext cx="1891875" cy="1492807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 flipH="1"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 förklaringar….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Jobbar man i spänningsplanet (2-dimensionellt)</a:t>
            </a:r>
          </a:p>
          <a:p>
            <a:pPr lvl="3">
              <a:buFont typeface="Wingdings"/>
              <a:buChar char="à"/>
            </a:pPr>
            <a:r>
              <a:rPr lang="sv-SE" sz="1400" dirty="0">
                <a:sym typeface="Wingdings" panose="05000000000000000000" pitchFamily="2" charset="2"/>
              </a:rPr>
              <a:t>skjuvspänningar, normalspänningar</a:t>
            </a:r>
          </a:p>
          <a:p>
            <a:pPr marL="1080000" lvl="3" indent="0">
              <a:buNone/>
            </a:pPr>
            <a:r>
              <a:rPr lang="sv-SE" sz="1400" dirty="0">
                <a:sym typeface="Wingdings" panose="05000000000000000000" pitchFamily="2" charset="2"/>
              </a:rPr>
              <a:t>     (</a:t>
            </a:r>
            <a:r>
              <a:rPr lang="sv-SE" sz="1400" dirty="0">
                <a:sym typeface="Symbol" panose="05050102010706020507" pitchFamily="18" charset="2"/>
              </a:rPr>
              <a:t>, , ’</a:t>
            </a:r>
            <a:r>
              <a:rPr lang="sv-SE" sz="1400" baseline="-25000" dirty="0">
                <a:sym typeface="Symbol" panose="05050102010706020507" pitchFamily="18" charset="2"/>
              </a:rPr>
              <a:t>0</a:t>
            </a:r>
            <a:r>
              <a:rPr lang="sv-SE" sz="1400" dirty="0">
                <a:sym typeface="Symbol" panose="05050102010706020507" pitchFamily="18" charset="2"/>
              </a:rPr>
              <a:t>,</a:t>
            </a:r>
            <a:r>
              <a:rPr lang="sv-SE" sz="1400" baseline="-25000" dirty="0">
                <a:sym typeface="Symbol" panose="05050102010706020507" pitchFamily="18" charset="2"/>
              </a:rPr>
              <a:t>  </a:t>
            </a:r>
            <a:r>
              <a:rPr lang="sv-SE" sz="1400" dirty="0">
                <a:sym typeface="Symbol" panose="05050102010706020507" pitchFamily="18" charset="2"/>
              </a:rPr>
              <a:t>’, ’</a:t>
            </a:r>
            <a:r>
              <a:rPr lang="sv-SE" sz="1400" baseline="-25000" dirty="0">
                <a:sym typeface="Symbol" panose="05050102010706020507" pitchFamily="18" charset="2"/>
              </a:rPr>
              <a:t>0</a:t>
            </a:r>
            <a:r>
              <a:rPr lang="sv-SE" sz="1400" dirty="0">
                <a:sym typeface="Symbol" panose="05050102010706020507" pitchFamily="18" charset="2"/>
              </a:rPr>
              <a:t>)</a:t>
            </a:r>
            <a:endParaRPr lang="sv-SE" sz="1400" baseline="-25000" dirty="0">
              <a:sym typeface="Wingdings" panose="05000000000000000000" pitchFamily="2" charset="2"/>
            </a:endParaRPr>
          </a:p>
          <a:p>
            <a:r>
              <a:rPr lang="sv-SE" dirty="0"/>
              <a:t>Jobbar man i spänningsrymden (3-dimensionellt)</a:t>
            </a:r>
          </a:p>
          <a:p>
            <a:pPr lvl="3">
              <a:buFont typeface="Wingdings"/>
              <a:buChar char="à"/>
            </a:pPr>
            <a:r>
              <a:rPr lang="sv-SE" sz="1400" dirty="0">
                <a:sym typeface="Wingdings" panose="05000000000000000000" pitchFamily="2" charset="2"/>
              </a:rPr>
              <a:t>skjuvspänningar, normalspänningar</a:t>
            </a:r>
          </a:p>
          <a:p>
            <a:pPr marL="1080000" lvl="3" indent="0">
              <a:buNone/>
            </a:pPr>
            <a:r>
              <a:rPr lang="sv-SE" sz="1400" dirty="0">
                <a:sym typeface="Wingdings" panose="05000000000000000000" pitchFamily="2" charset="2"/>
              </a:rPr>
              <a:t>     (</a:t>
            </a:r>
            <a:r>
              <a:rPr lang="sv-SE" sz="1400" dirty="0">
                <a:sym typeface="Symbol" panose="05050102010706020507" pitchFamily="18" charset="2"/>
              </a:rPr>
              <a:t>, , ’</a:t>
            </a:r>
            <a:r>
              <a:rPr lang="sv-SE" sz="1400" baseline="-25000" dirty="0">
                <a:sym typeface="Symbol" panose="05050102010706020507" pitchFamily="18" charset="2"/>
              </a:rPr>
              <a:t>0</a:t>
            </a:r>
            <a:r>
              <a:rPr lang="sv-SE" sz="1400" dirty="0">
                <a:sym typeface="Symbol" panose="05050102010706020507" pitchFamily="18" charset="2"/>
              </a:rPr>
              <a:t>,</a:t>
            </a:r>
            <a:r>
              <a:rPr lang="sv-SE" sz="1400" baseline="-25000" dirty="0">
                <a:sym typeface="Symbol" panose="05050102010706020507" pitchFamily="18" charset="2"/>
              </a:rPr>
              <a:t>  </a:t>
            </a:r>
            <a:r>
              <a:rPr lang="sv-SE" sz="1400" dirty="0">
                <a:sym typeface="Symbol" panose="05050102010706020507" pitchFamily="18" charset="2"/>
              </a:rPr>
              <a:t>’, ’</a:t>
            </a:r>
            <a:r>
              <a:rPr lang="sv-SE" sz="1400" baseline="-25000" dirty="0">
                <a:sym typeface="Symbol" panose="05050102010706020507" pitchFamily="18" charset="2"/>
              </a:rPr>
              <a:t>0</a:t>
            </a:r>
            <a:r>
              <a:rPr lang="sv-SE" sz="1400" dirty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sv-SE" sz="1400" dirty="0">
                <a:sym typeface="Wingdings" panose="05000000000000000000" pitchFamily="2" charset="2"/>
              </a:rPr>
              <a:t>		         q = </a:t>
            </a:r>
            <a:r>
              <a:rPr lang="sv-SE" sz="1400" dirty="0">
                <a:sym typeface="Symbol" panose="05050102010706020507" pitchFamily="18" charset="2"/>
              </a:rPr>
              <a:t>’ - ’H     /    q = ’1 - ’3</a:t>
            </a:r>
          </a:p>
          <a:p>
            <a:pPr marL="0" indent="0">
              <a:buNone/>
            </a:pPr>
            <a:r>
              <a:rPr lang="sv-SE" sz="1400" dirty="0">
                <a:sym typeface="Symbol" panose="05050102010706020507" pitchFamily="18" charset="2"/>
              </a:rPr>
              <a:t>					     /</a:t>
            </a:r>
            <a:endParaRPr lang="sv-SE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sv-SE" dirty="0">
                <a:sym typeface="Symbol" panose="05050102010706020507" pitchFamily="18" charset="2"/>
              </a:rPr>
              <a:t>		</a:t>
            </a:r>
            <a:endParaRPr lang="sv-SE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23143"/>
              </p:ext>
            </p:extLst>
          </p:nvPr>
        </p:nvGraphicFramePr>
        <p:xfrm>
          <a:off x="2660650" y="3571875"/>
          <a:ext cx="110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104840" imgH="393480" progId="Equation.3">
                  <p:embed/>
                </p:oleObj>
              </mc:Choice>
              <mc:Fallback>
                <p:oleObj name="Equation" r:id="rId3" imgW="1104840" imgH="39348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571875"/>
                        <a:ext cx="110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75092"/>
              </p:ext>
            </p:extLst>
          </p:nvPr>
        </p:nvGraphicFramePr>
        <p:xfrm>
          <a:off x="4170363" y="3505200"/>
          <a:ext cx="1117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117440" imgH="393480" progId="Equation.3">
                  <p:embed/>
                </p:oleObj>
              </mc:Choice>
              <mc:Fallback>
                <p:oleObj name="Equation" r:id="rId5" imgW="1117440" imgH="3934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505200"/>
                        <a:ext cx="1117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ak koppling 6"/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6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hållfastheten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57119"/>
            <a:ext cx="6480000" cy="3111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Jord är som alla andra konstruktionsmaterial, fast lite mer komplicerat…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Lagringstäthet (friktionsjord)</a:t>
            </a:r>
          </a:p>
          <a:p>
            <a:pPr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Kornform och kornstorlek (friktionsjord)</a:t>
            </a:r>
          </a:p>
          <a:p>
            <a:pPr>
              <a:buFontTx/>
              <a:buChar char="-"/>
            </a:pPr>
            <a:r>
              <a:rPr lang="sv-SE" dirty="0"/>
              <a:t>Spänningsnivå</a:t>
            </a:r>
          </a:p>
          <a:p>
            <a:pPr>
              <a:buFontTx/>
              <a:buChar char="-"/>
            </a:pPr>
            <a:r>
              <a:rPr lang="sv-SE" dirty="0"/>
              <a:t>Spänningshistoria (främst kohesionsjord)</a:t>
            </a:r>
          </a:p>
          <a:p>
            <a:pPr>
              <a:buFontTx/>
              <a:buChar char="-"/>
            </a:pPr>
            <a:r>
              <a:rPr lang="sv-SE" dirty="0"/>
              <a:t>Dräneringsförhållanden (odränerat, dränerat)</a:t>
            </a:r>
          </a:p>
          <a:p>
            <a:pPr>
              <a:buFontTx/>
              <a:buChar char="-"/>
            </a:pPr>
            <a:r>
              <a:rPr lang="sv-SE" dirty="0"/>
              <a:t>Typ av belastning / belastningshastighet (långvarig, kortvarig, impuls, cyklisk etc.</a:t>
            </a:r>
          </a:p>
          <a:p>
            <a:pPr>
              <a:buFontTx/>
              <a:buChar char="-"/>
            </a:pPr>
            <a:r>
              <a:rPr lang="sv-SE" dirty="0"/>
              <a:t>Cementering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Friktionsjord… Inverkan av kornform och kornstorlek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20" y="1536701"/>
            <a:ext cx="1701141" cy="113067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62" y="1547635"/>
            <a:ext cx="2077464" cy="111973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38343" y="3407036"/>
            <a:ext cx="1938389" cy="94884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3311" y="3436062"/>
            <a:ext cx="1933565" cy="88596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88</TotalTime>
  <Words>810</Words>
  <Application>Microsoft Office PowerPoint</Application>
  <PresentationFormat>Bildspel på skärmen (16:9)</PresentationFormat>
  <Paragraphs>181</Paragraphs>
  <Slides>25</Slides>
  <Notes>1</Notes>
  <HiddenSlides>7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MAU-PPT_SV_16-9</vt:lpstr>
      <vt:lpstr>Equation</vt:lpstr>
      <vt:lpstr>PowerPoint-presentation</vt:lpstr>
      <vt:lpstr>Geomekanik / Hållfasthet i jord</vt:lpstr>
      <vt:lpstr>Omfattning</vt:lpstr>
      <vt:lpstr>Faktorer som påverkar hållfastheten</vt:lpstr>
      <vt:lpstr>Friktionsjord… lagringstäthet</vt:lpstr>
      <vt:lpstr>Friktionsjord forts… Inverkan av lagringstäthet</vt:lpstr>
      <vt:lpstr>Lite förklaringar….</vt:lpstr>
      <vt:lpstr>Faktorer som påverkar hållfastheten</vt:lpstr>
      <vt:lpstr>Friktionsjord… Inverkan av kornform och kornstorlek</vt:lpstr>
      <vt:lpstr>Faktorer som påverkar hållfastheten</vt:lpstr>
      <vt:lpstr>Friktionsjord… Inverkan av spänningsnivå</vt:lpstr>
      <vt:lpstr>Friktionsjord… Inverkan av spänningsnivå</vt:lpstr>
      <vt:lpstr>Friktionsjord… Inverkan av spänningsnivå</vt:lpstr>
      <vt:lpstr>Faktorer som påverkar hållfastheten</vt:lpstr>
      <vt:lpstr>Kohesionsjord… Inverkan av spänningshistoria</vt:lpstr>
      <vt:lpstr>Kohesionsjord… Ingen påverkan från spänningsnivån</vt:lpstr>
      <vt:lpstr>Faktorer som påverkar hållfastheten</vt:lpstr>
      <vt:lpstr>Friktionsjord och kohesionsjord… Dränerat / Odränerat brott</vt:lpstr>
      <vt:lpstr>Faktorer som påverkar hållfastheten</vt:lpstr>
      <vt:lpstr>Faktorer som påverkar hållfastheten</vt:lpstr>
      <vt:lpstr>Brottkriterium generellt</vt:lpstr>
      <vt:lpstr>Friktionsjord</vt:lpstr>
      <vt:lpstr>Kohesionsjord</vt:lpstr>
      <vt:lpstr>Laboratorieförsök</vt:lpstr>
      <vt:lpstr>Laboratorieförsök forts..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14</cp:revision>
  <cp:lastPrinted>2020-01-31T01:09:57Z</cp:lastPrinted>
  <dcterms:created xsi:type="dcterms:W3CDTF">2018-01-16T03:00:31Z</dcterms:created>
  <dcterms:modified xsi:type="dcterms:W3CDTF">2023-08-28T06:01:32Z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