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10"/>
  </p:notesMasterIdLst>
  <p:sldIdLst>
    <p:sldId id="277" r:id="rId5"/>
    <p:sldId id="278" r:id="rId6"/>
    <p:sldId id="262" r:id="rId7"/>
    <p:sldId id="263" r:id="rId8"/>
    <p:sldId id="283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0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20" autoAdjust="0"/>
    <p:restoredTop sz="83297" autoAdjust="0"/>
  </p:normalViewPr>
  <p:slideViewPr>
    <p:cSldViewPr snapToGrid="0" snapToObjects="1">
      <p:cViewPr varScale="1">
        <p:scale>
          <a:sx n="96" d="100"/>
          <a:sy n="96" d="100"/>
        </p:scale>
        <p:origin x="1162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40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 Johansson" userId="f2ae33bb-990f-4100-8e10-e6bdcda428dc" providerId="ADAL" clId="{FAAEBA99-B3E5-42C1-82EF-EF3F183E4CF2}"/>
    <pc:docChg chg="modSld">
      <pc:chgData name="Lars Johansson" userId="f2ae33bb-990f-4100-8e10-e6bdcda428dc" providerId="ADAL" clId="{FAAEBA99-B3E5-42C1-82EF-EF3F183E4CF2}" dt="2021-01-26T06:57:31.454" v="12" actId="6549"/>
      <pc:docMkLst>
        <pc:docMk/>
      </pc:docMkLst>
      <pc:sldChg chg="modSp mod">
        <pc:chgData name="Lars Johansson" userId="f2ae33bb-990f-4100-8e10-e6bdcda428dc" providerId="ADAL" clId="{FAAEBA99-B3E5-42C1-82EF-EF3F183E4CF2}" dt="2021-01-26T06:57:31.454" v="12" actId="6549"/>
        <pc:sldMkLst>
          <pc:docMk/>
          <pc:sldMk cId="2233534846" sldId="278"/>
        </pc:sldMkLst>
        <pc:spChg chg="mod">
          <ac:chgData name="Lars Johansson" userId="f2ae33bb-990f-4100-8e10-e6bdcda428dc" providerId="ADAL" clId="{FAAEBA99-B3E5-42C1-82EF-EF3F183E4CF2}" dt="2021-01-26T06:57:31.454" v="12" actId="6549"/>
          <ac:spMkLst>
            <pc:docMk/>
            <pc:sldMk cId="2233534846" sldId="278"/>
            <ac:spMk id="5" creationId="{00000000-0000-0000-0000-000000000000}"/>
          </ac:spMkLst>
        </pc:spChg>
        <pc:spChg chg="mod">
          <ac:chgData name="Lars Johansson" userId="f2ae33bb-990f-4100-8e10-e6bdcda428dc" providerId="ADAL" clId="{FAAEBA99-B3E5-42C1-82EF-EF3F183E4CF2}" dt="2021-01-26T06:56:52.748" v="11" actId="20577"/>
          <ac:spMkLst>
            <pc:docMk/>
            <pc:sldMk cId="2233534846" sldId="278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2FA3B-FB1A-744E-AC9C-1D77D3E304CB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Click to edit Master text styles</a:t>
            </a:r>
          </a:p>
          <a:p>
            <a:pPr lvl="1"/>
            <a:r>
              <a:rPr lang="sv-SE"/>
              <a:t>Second level</a:t>
            </a:r>
          </a:p>
          <a:p>
            <a:pPr lvl="2"/>
            <a:r>
              <a:rPr lang="sv-SE"/>
              <a:t>Third level</a:t>
            </a:r>
          </a:p>
          <a:p>
            <a:pPr lvl="3"/>
            <a:r>
              <a:rPr lang="sv-SE"/>
              <a:t>Fourth level</a:t>
            </a:r>
          </a:p>
          <a:p>
            <a:pPr lvl="4"/>
            <a:r>
              <a:rPr lang="sv-S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1E07B-78B8-0A41-A6FD-B2454DDAA9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21E07B-78B8-0A41-A6FD-B2454DDAA9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70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9799" y="910853"/>
            <a:ext cx="5391655" cy="2081821"/>
          </a:xfrm>
        </p:spPr>
        <p:txBody>
          <a:bodyPr anchor="b" anchorCtr="0"/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noProof="0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9800" y="3206986"/>
            <a:ext cx="5391654" cy="1314450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noProof="0"/>
              <a:t>Klicka här för att ändra format på underrubrik i bakgrunden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49313" y="4536032"/>
            <a:ext cx="5392737" cy="346075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000">
                <a:solidFill>
                  <a:srgbClr val="CACFCF"/>
                </a:solidFill>
              </a:defRPr>
            </a:lvl1pPr>
          </a:lstStyle>
          <a:p>
            <a:pPr lvl="0"/>
            <a:r>
              <a:rPr lang="sv-SE" noProof="0"/>
              <a:t>Additional info</a:t>
            </a:r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text w/ covering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noProof="0"/>
              <a:t>Klicka på ikonen för att lägga till en bild</a:t>
            </a:r>
          </a:p>
        </p:txBody>
      </p:sp>
      <p:sp>
        <p:nvSpPr>
          <p:cNvPr id="6" name="ClipArt Placeholder 7"/>
          <p:cNvSpPr>
            <a:spLocks noGrp="1"/>
          </p:cNvSpPr>
          <p:nvPr>
            <p:ph type="clipArt" sz="quarter" idx="11"/>
          </p:nvPr>
        </p:nvSpPr>
        <p:spPr>
          <a:xfrm>
            <a:off x="7595866" y="4528090"/>
            <a:ext cx="1247016" cy="410400"/>
          </a:xfr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rgbClr val="FFFFFF"/>
                </a:solidFill>
              </a:defRPr>
            </a:lvl1pPr>
          </a:lstStyle>
          <a:p>
            <a:r>
              <a:rPr lang="sv-SE" noProof="0"/>
              <a:t>Klicka på ikonen för att lägga till en ClipArt-bild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3094" y="593978"/>
            <a:ext cx="6480000" cy="3644642"/>
          </a:xfrm>
        </p:spPr>
        <p:txBody>
          <a:bodyPr anchor="ctr" anchorCtr="0"/>
          <a:lstStyle>
            <a:lvl1pPr marL="0" indent="0" algn="ctr">
              <a:spcBef>
                <a:spcPts val="1200"/>
              </a:spcBef>
              <a:buNone/>
              <a:defRPr sz="2800" b="1">
                <a:solidFill>
                  <a:schemeClr val="bg1"/>
                </a:solidFill>
              </a:defRPr>
            </a:lvl1pPr>
            <a:lvl2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2pPr>
            <a:lvl3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3pPr>
            <a:lvl4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4pPr>
            <a:lvl5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855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>
        <p:tmplLst>
          <p:tmpl>
            <p:tnLst>
              <p:par>
                <p:cTn presetID="10" presetClass="entr" presetSubtype="0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9869"/>
            <a:ext cx="8229600" cy="857250"/>
          </a:xfrm>
        </p:spPr>
        <p:txBody>
          <a:bodyPr/>
          <a:lstStyle/>
          <a:p>
            <a:r>
              <a:rPr lang="sv-SE" noProof="0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6721"/>
            <a:ext cx="4038600" cy="2937901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6721"/>
            <a:ext cx="4038600" cy="2937901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986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sv-SE" noProof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22098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noProof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01920"/>
            <a:ext cx="4040188" cy="2492702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22098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noProof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01920"/>
            <a:ext cx="4041775" cy="2492702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765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U 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525837" y="1194061"/>
            <a:ext cx="2092325" cy="2462400"/>
          </a:xfr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612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noProof="0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noProof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Colo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9799" y="910853"/>
            <a:ext cx="5391655" cy="2081821"/>
          </a:xfrm>
        </p:spPr>
        <p:txBody>
          <a:bodyPr anchor="b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noProof="0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9800" y="3206986"/>
            <a:ext cx="5391654" cy="1314450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noProof="0"/>
              <a:t>Klicka här för att ändra format på underrubrik i bakgrunden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849313" y="4536032"/>
            <a:ext cx="5392737" cy="346075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00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Additional info</a:t>
            </a:r>
          </a:p>
        </p:txBody>
      </p:sp>
      <p:sp>
        <p:nvSpPr>
          <p:cNvPr id="6" name="ClipArt Placeholder 7"/>
          <p:cNvSpPr>
            <a:spLocks noGrp="1"/>
          </p:cNvSpPr>
          <p:nvPr>
            <p:ph type="clipArt" sz="quarter" idx="11"/>
          </p:nvPr>
        </p:nvSpPr>
        <p:spPr>
          <a:xfrm>
            <a:off x="7595866" y="4528090"/>
            <a:ext cx="1247016" cy="410400"/>
          </a:xfr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rgbClr val="FFFFFF"/>
                </a:solidFill>
              </a:defRPr>
            </a:lvl1pPr>
          </a:lstStyle>
          <a:p>
            <a:r>
              <a:rPr lang="sv-SE" noProof="0"/>
              <a:t>Klicka på ikonen för att lägga till en ClipArt-bild</a:t>
            </a:r>
          </a:p>
        </p:txBody>
      </p:sp>
    </p:spTree>
    <p:extLst>
      <p:ext uri="{BB962C8B-B14F-4D97-AF65-F5344CB8AC3E}">
        <p14:creationId xmlns:p14="http://schemas.microsoft.com/office/powerpoint/2010/main" val="1941498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and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511" y="0"/>
            <a:ext cx="2627485" cy="1457119"/>
          </a:xfrm>
        </p:spPr>
        <p:txBody>
          <a:bodyPr anchor="b" anchorCtr="0"/>
          <a:lstStyle>
            <a:lvl1pPr>
              <a:defRPr sz="2000"/>
            </a:lvl1pPr>
          </a:lstStyle>
          <a:p>
            <a:r>
              <a:rPr lang="sv-SE" noProof="0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511" y="1689118"/>
            <a:ext cx="2627485" cy="2880000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884613" y="0"/>
            <a:ext cx="5259387" cy="51435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noProof="0"/>
              <a:t>Klicka på ikonen för att lägga till en bild</a:t>
            </a:r>
          </a:p>
        </p:txBody>
      </p:sp>
      <p:sp>
        <p:nvSpPr>
          <p:cNvPr id="6" name="ClipArt Placeholder 7"/>
          <p:cNvSpPr>
            <a:spLocks noGrp="1"/>
          </p:cNvSpPr>
          <p:nvPr>
            <p:ph type="clipArt" sz="quarter" idx="11"/>
          </p:nvPr>
        </p:nvSpPr>
        <p:spPr>
          <a:xfrm>
            <a:off x="7595866" y="4528090"/>
            <a:ext cx="1247016" cy="410400"/>
          </a:xfr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rgbClr val="FFFFFF"/>
                </a:solidFill>
              </a:defRPr>
            </a:lvl1pPr>
          </a:lstStyle>
          <a:p>
            <a:r>
              <a:rPr lang="sv-SE" noProof="0"/>
              <a:t>Klicka på ikonen för att lägga till en ClipArt-bild</a:t>
            </a:r>
          </a:p>
        </p:txBody>
      </p:sp>
    </p:spTree>
    <p:extLst>
      <p:ext uri="{BB962C8B-B14F-4D97-AF65-F5344CB8AC3E}">
        <p14:creationId xmlns:p14="http://schemas.microsoft.com/office/powerpoint/2010/main" val="1177394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2935" y="0"/>
            <a:ext cx="2627485" cy="1457119"/>
          </a:xfrm>
        </p:spPr>
        <p:txBody>
          <a:bodyPr anchor="b" anchorCtr="0"/>
          <a:lstStyle>
            <a:lvl1pPr>
              <a:defRPr sz="2000"/>
            </a:lvl1pPr>
          </a:lstStyle>
          <a:p>
            <a:r>
              <a:rPr lang="sv-SE" noProof="0"/>
              <a:t>Klicka här för att ändra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2935" y="1689118"/>
            <a:ext cx="2627485" cy="2880000"/>
          </a:xfrm>
        </p:spPr>
        <p:txBody>
          <a:bodyPr>
            <a:normAutofit/>
          </a:bodyPr>
          <a:lstStyle>
            <a:lvl1pPr>
              <a:defRPr sz="1100"/>
            </a:lvl1pPr>
            <a:lvl2pPr>
              <a:defRPr sz="105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59387" cy="51435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 noProof="0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85571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in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" name="ClipArt Placeholder 7"/>
          <p:cNvSpPr>
            <a:spLocks noGrp="1"/>
          </p:cNvSpPr>
          <p:nvPr>
            <p:ph type="clipArt" sz="quarter" idx="11"/>
          </p:nvPr>
        </p:nvSpPr>
        <p:spPr>
          <a:xfrm>
            <a:off x="7595866" y="4528090"/>
            <a:ext cx="1247016" cy="410400"/>
          </a:xfr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på ikonen för att lägga till en ClipArt-bild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86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2000" y="599870"/>
            <a:ext cx="6480000" cy="3644642"/>
          </a:xfrm>
        </p:spPr>
        <p:txBody>
          <a:bodyPr anchor="ctr" anchorCtr="0"/>
          <a:lstStyle>
            <a:lvl1pPr marL="0" indent="0" algn="ctr">
              <a:spcBef>
                <a:spcPts val="1200"/>
              </a:spcBef>
              <a:buNone/>
              <a:defRPr sz="2800" b="1"/>
            </a:lvl1pPr>
            <a:lvl2pPr marL="0" indent="0" algn="ctr">
              <a:spcBef>
                <a:spcPts val="1200"/>
              </a:spcBef>
              <a:buNone/>
              <a:defRPr/>
            </a:lvl2pPr>
            <a:lvl3pPr marL="0" indent="0" algn="ctr">
              <a:spcBef>
                <a:spcPts val="1200"/>
              </a:spcBef>
              <a:buNone/>
              <a:defRPr/>
            </a:lvl3pPr>
            <a:lvl4pPr marL="0" indent="0" algn="ctr">
              <a:spcBef>
                <a:spcPts val="1200"/>
              </a:spcBef>
              <a:buNone/>
              <a:defRPr/>
            </a:lvl4pPr>
            <a:lvl5pPr marL="0" indent="0" algn="ctr">
              <a:spcBef>
                <a:spcPts val="1200"/>
              </a:spcBef>
              <a:buNone/>
              <a:defRPr/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05828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>
        <p:tmplLst>
          <p:tmpl>
            <p:tnLst>
              <p:par>
                <p:cTn presetID="10" presetClass="entr" presetSubtype="0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text Colo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3094" y="593978"/>
            <a:ext cx="6480000" cy="3644642"/>
          </a:xfrm>
        </p:spPr>
        <p:txBody>
          <a:bodyPr anchor="ctr" anchorCtr="0"/>
          <a:lstStyle>
            <a:lvl1pPr marL="0" indent="0" algn="ctr">
              <a:spcBef>
                <a:spcPts val="1200"/>
              </a:spcBef>
              <a:buNone/>
              <a:defRPr sz="2800" b="1">
                <a:solidFill>
                  <a:schemeClr val="bg1"/>
                </a:solidFill>
              </a:defRPr>
            </a:lvl1pPr>
            <a:lvl2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2pPr>
            <a:lvl3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3pPr>
            <a:lvl4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4pPr>
            <a:lvl5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5" name="ClipArt Placeholder 7"/>
          <p:cNvSpPr>
            <a:spLocks noGrp="1"/>
          </p:cNvSpPr>
          <p:nvPr>
            <p:ph type="clipArt" sz="quarter" idx="11"/>
          </p:nvPr>
        </p:nvSpPr>
        <p:spPr>
          <a:xfrm>
            <a:off x="7595866" y="4528090"/>
            <a:ext cx="1247016" cy="410400"/>
          </a:xfr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rgbClr val="FFFFFF"/>
                </a:solidFill>
              </a:defRPr>
            </a:lvl1pPr>
          </a:lstStyle>
          <a:p>
            <a:r>
              <a:rPr lang="sv-SE" noProof="0"/>
              <a:t>Klicka på ikonen för att lägga till en ClipArt-bild</a:t>
            </a:r>
          </a:p>
        </p:txBody>
      </p:sp>
    </p:spTree>
    <p:extLst>
      <p:ext uri="{BB962C8B-B14F-4D97-AF65-F5344CB8AC3E}">
        <p14:creationId xmlns:p14="http://schemas.microsoft.com/office/powerpoint/2010/main" val="388970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>
        <p:tmplLst>
          <p:tmpl>
            <p:tnLst>
              <p:par>
                <p:cTn presetID="10" presetClass="entr" presetSubtype="0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boxe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ipArt Placeholder 7"/>
          <p:cNvSpPr>
            <a:spLocks noGrp="1"/>
          </p:cNvSpPr>
          <p:nvPr>
            <p:ph type="clipArt" sz="quarter" idx="11"/>
          </p:nvPr>
        </p:nvSpPr>
        <p:spPr>
          <a:xfrm>
            <a:off x="7595866" y="4528090"/>
            <a:ext cx="1247016" cy="410400"/>
          </a:xfrm>
          <a:blipFill rotWithShape="1"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>
                <a:solidFill>
                  <a:srgbClr val="FFFFFF"/>
                </a:solidFill>
              </a:defRPr>
            </a:lvl1pPr>
          </a:lstStyle>
          <a:p>
            <a:r>
              <a:rPr lang="sv-SE" noProof="0"/>
              <a:t>Klicka på ikonen för att lägga till en ClipArt-bild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 hasCustomPrompt="1"/>
          </p:nvPr>
        </p:nvSpPr>
        <p:spPr>
          <a:xfrm>
            <a:off x="3781936" y="1683884"/>
            <a:ext cx="1462642" cy="764191"/>
          </a:xfrm>
          <a:solidFill>
            <a:schemeClr val="accent3"/>
          </a:solidFill>
        </p:spPr>
        <p:txBody>
          <a:bodyPr wrap="square" lIns="216000" tIns="108000" rIns="216000" bIns="90000" anchor="ctr" anchorCtr="1">
            <a:sp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4000" b="1">
                <a:solidFill>
                  <a:schemeClr val="bg1"/>
                </a:solidFill>
              </a:defRPr>
            </a:lvl1pPr>
            <a:lvl2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2pPr>
            <a:lvl3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3pPr>
            <a:lvl4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4pPr>
            <a:lvl5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noProof="0"/>
              <a:t>XXX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3928468" y="2375926"/>
            <a:ext cx="1462642" cy="764191"/>
          </a:xfrm>
          <a:solidFill>
            <a:schemeClr val="accent3"/>
          </a:solidFill>
        </p:spPr>
        <p:txBody>
          <a:bodyPr wrap="square" lIns="216000" tIns="108000" rIns="216000" bIns="90000" anchor="ctr" anchorCtr="1">
            <a:spAutoFit/>
          </a:bodyPr>
          <a:lstStyle>
            <a:lvl1pPr marL="0" indent="0" algn="ctr">
              <a:lnSpc>
                <a:spcPct val="90000"/>
              </a:lnSpc>
              <a:spcBef>
                <a:spcPts val="1200"/>
              </a:spcBef>
              <a:buNone/>
              <a:defRPr sz="4000" b="1">
                <a:solidFill>
                  <a:schemeClr val="bg1"/>
                </a:solidFill>
              </a:defRPr>
            </a:lvl1pPr>
            <a:lvl2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2pPr>
            <a:lvl3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3pPr>
            <a:lvl4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4pPr>
            <a:lvl5pPr marL="0" indent="0" algn="ctr">
              <a:spcBef>
                <a:spcPts val="1200"/>
              </a:spcBef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noProof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74628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>
        <p:tmplLst>
          <p:tmpl>
            <p:tnLst>
              <p:par>
                <p:cTn presetID="10" presetClass="entr" presetSubtype="0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animBg="1">
        <p:tmplLst>
          <p:tmpl>
            <p:tnLst>
              <p:par>
                <p:cTn presetID="10" presetClass="entr" presetSubtype="0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2000" y="599869"/>
            <a:ext cx="64800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noProof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000" y="1689118"/>
            <a:ext cx="6480000" cy="288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pic>
        <p:nvPicPr>
          <p:cNvPr id="7" name="Picture 6" descr="MAU.pdf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422" y="4528470"/>
            <a:ext cx="1245460" cy="41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72" r:id="rId2"/>
    <p:sldLayoutId id="2147493457" r:id="rId3"/>
    <p:sldLayoutId id="2147493469" r:id="rId4"/>
    <p:sldLayoutId id="2147493470" r:id="rId5"/>
    <p:sldLayoutId id="2147493471" r:id="rId6"/>
    <p:sldLayoutId id="2147493467" r:id="rId7"/>
    <p:sldLayoutId id="2147493468" r:id="rId8"/>
    <p:sldLayoutId id="2147493491" r:id="rId9"/>
    <p:sldLayoutId id="2147493474" r:id="rId10"/>
    <p:sldLayoutId id="2147493459" r:id="rId11"/>
    <p:sldLayoutId id="2147493460" r:id="rId12"/>
    <p:sldLayoutId id="2147493462" r:id="rId13"/>
    <p:sldLayoutId id="2147493473" r:id="rId14"/>
    <p:sldLayoutId id="2147493490" r:id="rId15"/>
    <p:sldLayoutId id="2147493463" r:id="rId16"/>
  </p:sldLayoutIdLst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457200" rtl="0" eaLnBrk="1" latinLnBrk="0" hangingPunct="1">
        <a:lnSpc>
          <a:spcPct val="110000"/>
        </a:lnSpc>
        <a:spcBef>
          <a:spcPts val="12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457200" rtl="0" eaLnBrk="1" latinLnBrk="0" hangingPunct="1">
        <a:lnSpc>
          <a:spcPct val="110000"/>
        </a:lnSpc>
        <a:spcBef>
          <a:spcPts val="8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457200" rtl="0" eaLnBrk="1" latinLnBrk="0" hangingPunct="1">
        <a:lnSpc>
          <a:spcPct val="110000"/>
        </a:lnSpc>
        <a:spcBef>
          <a:spcPts val="6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457200" rtl="0" eaLnBrk="1" latinLnBrk="0" hangingPunct="1">
        <a:lnSpc>
          <a:spcPct val="110000"/>
        </a:lnSpc>
        <a:spcBef>
          <a:spcPts val="400"/>
        </a:spcBef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457200" rtl="0" eaLnBrk="1" latinLnBrk="0" hangingPunct="1">
        <a:lnSpc>
          <a:spcPct val="110000"/>
        </a:lnSpc>
        <a:spcBef>
          <a:spcPts val="400"/>
        </a:spcBef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5180202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574" y="2108421"/>
            <a:ext cx="2674852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1920x1080_1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Geoteknik – Jords uppbyggnad / Grundläggande samband</a:t>
            </a:r>
            <a:endParaRPr lang="sv-SE" sz="4000" noProof="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noProof="0" dirty="0"/>
              <a:t>Lars Johansson </a:t>
            </a:r>
            <a:r>
              <a:rPr lang="sv-SE" dirty="0" smtClean="0"/>
              <a:t>2023-08-23</a:t>
            </a:r>
            <a:endParaRPr lang="sv-SE" noProof="0" dirty="0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301" y="4328036"/>
            <a:ext cx="2674852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534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Jord som 3-fas-material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noProof="0" dirty="0"/>
              <a:t>Jord byggs upp av tre faser</a:t>
            </a:r>
          </a:p>
          <a:p>
            <a:r>
              <a:rPr lang="sv-SE" dirty="0"/>
              <a:t>F</a:t>
            </a:r>
            <a:r>
              <a:rPr lang="sv-SE" noProof="0" dirty="0" err="1"/>
              <a:t>ast</a:t>
            </a:r>
            <a:r>
              <a:rPr lang="sv-SE" noProof="0" dirty="0"/>
              <a:t> substans (jordkorn) [betecknas med index s (engelskans solid)]</a:t>
            </a:r>
          </a:p>
          <a:p>
            <a:r>
              <a:rPr lang="sv-SE" noProof="0" dirty="0"/>
              <a:t>Vattenfas (vatten i porutrymmet mellan jordkornen) [betecknas med index w (engelskans </a:t>
            </a:r>
            <a:r>
              <a:rPr lang="sv-SE" noProof="0" dirty="0" err="1"/>
              <a:t>water</a:t>
            </a:r>
            <a:r>
              <a:rPr lang="sv-SE" noProof="0" dirty="0"/>
              <a:t>)]</a:t>
            </a:r>
          </a:p>
          <a:p>
            <a:r>
              <a:rPr lang="sv-SE" dirty="0"/>
              <a:t>Gas (luft i porutrymmet mellan jordkornen) [betecknas med index g (engelskans gas)]</a:t>
            </a:r>
            <a:endParaRPr lang="sv-SE" noProof="0" dirty="0"/>
          </a:p>
        </p:txBody>
      </p:sp>
      <p:sp>
        <p:nvSpPr>
          <p:cNvPr id="6" name="ClipArt Placeholder 5"/>
          <p:cNvSpPr>
            <a:spLocks noGrp="1"/>
          </p:cNvSpPr>
          <p:nvPr>
            <p:ph type="clipArt" sz="quarter" idx="11"/>
          </p:nvPr>
        </p:nvSpPr>
        <p:spPr/>
      </p:sp>
      <p:pic>
        <p:nvPicPr>
          <p:cNvPr id="8" name="Picture 13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t="22623" b="22623"/>
          <a:stretch>
            <a:fillRect/>
          </a:stretch>
        </p:blipFill>
        <p:spPr>
          <a:xfrm>
            <a:off x="5695963" y="2658881"/>
            <a:ext cx="2189463" cy="2141220"/>
          </a:xfrm>
          <a:prstGeom prst="rect">
            <a:avLst/>
          </a:prstGeom>
        </p:spPr>
      </p:pic>
      <p:pic>
        <p:nvPicPr>
          <p:cNvPr id="9" name="Picture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87631" y="148760"/>
            <a:ext cx="2605750" cy="2384146"/>
          </a:xfrm>
          <a:prstGeom prst="rect">
            <a:avLst/>
          </a:prstGeom>
          <a:scene3d>
            <a:camera prst="orthographicFront">
              <a:rot lat="0" lon="0" rev="6000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315649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dirty="0"/>
              <a:t>Jordpartiklar och porer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noProof="0" dirty="0"/>
          </a:p>
        </p:txBody>
      </p:sp>
      <p:sp>
        <p:nvSpPr>
          <p:cNvPr id="2" name="Platshållare för bild 1"/>
          <p:cNvSpPr>
            <a:spLocks noGrp="1"/>
          </p:cNvSpPr>
          <p:nvPr>
            <p:ph type="pic" sz="quarter" idx="10"/>
          </p:nvPr>
        </p:nvSpPr>
        <p:spPr/>
      </p:sp>
      <p:pic>
        <p:nvPicPr>
          <p:cNvPr id="7" name="Bildobjekt 3" descr="ScreenHunter_01 Jan. 24 14.51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60018" y="1414335"/>
            <a:ext cx="2941758" cy="2543861"/>
          </a:xfrm>
          <a:prstGeom prst="rect">
            <a:avLst/>
          </a:prstGeom>
        </p:spPr>
      </p:pic>
      <p:cxnSp>
        <p:nvCxnSpPr>
          <p:cNvPr id="8" name="Rak pil 13"/>
          <p:cNvCxnSpPr>
            <a:stCxn id="10" idx="1"/>
          </p:cNvCxnSpPr>
          <p:nvPr/>
        </p:nvCxnSpPr>
        <p:spPr>
          <a:xfrm flipH="1">
            <a:off x="3651481" y="2010825"/>
            <a:ext cx="737434" cy="781965"/>
          </a:xfrm>
          <a:prstGeom prst="straightConnector1">
            <a:avLst/>
          </a:prstGeom>
          <a:ln w="28575">
            <a:solidFill>
              <a:srgbClr val="00091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pil 9"/>
          <p:cNvCxnSpPr/>
          <p:nvPr/>
        </p:nvCxnSpPr>
        <p:spPr>
          <a:xfrm>
            <a:off x="1981200" y="2686265"/>
            <a:ext cx="863600" cy="312246"/>
          </a:xfrm>
          <a:prstGeom prst="straightConnector1">
            <a:avLst/>
          </a:prstGeom>
          <a:ln w="28575">
            <a:solidFill>
              <a:srgbClr val="00091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ruta 14"/>
          <p:cNvSpPr txBox="1"/>
          <p:nvPr/>
        </p:nvSpPr>
        <p:spPr>
          <a:xfrm>
            <a:off x="4388915" y="1641493"/>
            <a:ext cx="21179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Delvis vattenfyllda och delvis luftfyllda porer</a:t>
            </a:r>
          </a:p>
        </p:txBody>
      </p:sp>
      <p:sp>
        <p:nvSpPr>
          <p:cNvPr id="11" name="textruta 8"/>
          <p:cNvSpPr txBox="1"/>
          <p:nvPr/>
        </p:nvSpPr>
        <p:spPr>
          <a:xfrm>
            <a:off x="1174520" y="2352655"/>
            <a:ext cx="1431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Helt luftfyllda</a:t>
            </a:r>
          </a:p>
          <a:p>
            <a:r>
              <a:rPr lang="sv-SE" sz="1400" dirty="0"/>
              <a:t>porer</a:t>
            </a:r>
          </a:p>
        </p:txBody>
      </p:sp>
      <p:sp>
        <p:nvSpPr>
          <p:cNvPr id="12" name="textruta 4"/>
          <p:cNvSpPr txBox="1"/>
          <p:nvPr/>
        </p:nvSpPr>
        <p:spPr>
          <a:xfrm>
            <a:off x="1056664" y="3704479"/>
            <a:ext cx="18469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Helt vatten-</a:t>
            </a:r>
          </a:p>
          <a:p>
            <a:r>
              <a:rPr lang="sv-SE" sz="1400" dirty="0"/>
              <a:t>fyllda porer</a:t>
            </a:r>
          </a:p>
        </p:txBody>
      </p:sp>
      <p:cxnSp>
        <p:nvCxnSpPr>
          <p:cNvPr id="13" name="Rak pil 7"/>
          <p:cNvCxnSpPr/>
          <p:nvPr/>
        </p:nvCxnSpPr>
        <p:spPr>
          <a:xfrm flipV="1">
            <a:off x="2226481" y="3208342"/>
            <a:ext cx="1014806" cy="765640"/>
          </a:xfrm>
          <a:prstGeom prst="straightConnector1">
            <a:avLst/>
          </a:prstGeom>
          <a:ln w="28575">
            <a:solidFill>
              <a:srgbClr val="00091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ktangel 13"/>
          <p:cNvSpPr/>
          <p:nvPr/>
        </p:nvSpPr>
        <p:spPr>
          <a:xfrm>
            <a:off x="7437120" y="4423954"/>
            <a:ext cx="1541417" cy="56605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904" y="4524732"/>
            <a:ext cx="1940224" cy="55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Friktionsjord - kohesionsjord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199" y="1622098"/>
            <a:ext cx="8229601" cy="479822"/>
          </a:xfrm>
        </p:spPr>
        <p:txBody>
          <a:bodyPr>
            <a:normAutofit fontScale="92500" lnSpcReduction="20000"/>
          </a:bodyPr>
          <a:lstStyle/>
          <a:p>
            <a:r>
              <a:rPr lang="sv-SE" b="0" dirty="0"/>
              <a:t>Jord delas in i två huvudgrupper: </a:t>
            </a:r>
            <a:r>
              <a:rPr lang="sv-SE" i="1" dirty="0" err="1"/>
              <a:t>frikttionsjord</a:t>
            </a:r>
            <a:r>
              <a:rPr lang="sv-SE" i="1" dirty="0"/>
              <a:t> </a:t>
            </a:r>
            <a:r>
              <a:rPr lang="sv-SE" b="0" dirty="0"/>
              <a:t>och</a:t>
            </a:r>
            <a:r>
              <a:rPr lang="sv-SE" dirty="0"/>
              <a:t> </a:t>
            </a:r>
            <a:r>
              <a:rPr lang="sv-SE" i="1" dirty="0"/>
              <a:t>kohesionsjord</a:t>
            </a:r>
            <a:r>
              <a:rPr lang="sv-SE" b="0" dirty="0"/>
              <a:t>. Indelning baseras på hur jorden bygger upp sin hålfasthet.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</p:txBody>
      </p:sp>
      <p:pic>
        <p:nvPicPr>
          <p:cNvPr id="7" name="Bildobjekt 8" descr="ScreenHunter_01 Jan. 26 05.31.gif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00981" y="2245042"/>
            <a:ext cx="1952625" cy="1885950"/>
          </a:xfrm>
          <a:prstGeom prst="rect">
            <a:avLst/>
          </a:prstGeom>
        </p:spPr>
      </p:pic>
      <p:sp>
        <p:nvSpPr>
          <p:cNvPr id="8" name="textruta 7"/>
          <p:cNvSpPr txBox="1"/>
          <p:nvPr/>
        </p:nvSpPr>
        <p:spPr>
          <a:xfrm>
            <a:off x="1188720" y="4302829"/>
            <a:ext cx="2811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Friktionsjord: hållfasthet genom friktion</a:t>
            </a:r>
          </a:p>
          <a:p>
            <a:r>
              <a:rPr lang="sv-SE" sz="1200" dirty="0"/>
              <a:t>i kornkontaktpunkterna</a:t>
            </a:r>
          </a:p>
        </p:txBody>
      </p:sp>
      <p:sp>
        <p:nvSpPr>
          <p:cNvPr id="9" name="textruta 10"/>
          <p:cNvSpPr txBox="1"/>
          <p:nvPr/>
        </p:nvSpPr>
        <p:spPr>
          <a:xfrm>
            <a:off x="5237421" y="2222822"/>
            <a:ext cx="266429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800" dirty="0"/>
              <a:t>+ + + + + + + + + + + + + + + + + + + + + + + + + + + +   </a:t>
            </a:r>
          </a:p>
          <a:p>
            <a:endParaRPr lang="sv-SE" sz="800" dirty="0"/>
          </a:p>
          <a:p>
            <a:r>
              <a:rPr lang="sv-SE" sz="800" dirty="0"/>
              <a:t>+ + + + + + + + + + + + + + + + + + + + + + + + + + + +</a:t>
            </a:r>
          </a:p>
        </p:txBody>
      </p:sp>
      <p:sp>
        <p:nvSpPr>
          <p:cNvPr id="10" name="textruta 13"/>
          <p:cNvSpPr txBox="1"/>
          <p:nvPr/>
        </p:nvSpPr>
        <p:spPr>
          <a:xfrm>
            <a:off x="5157299" y="2777473"/>
            <a:ext cx="2824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Vatten i porutrymmet (bipolär molekyl) + joner; Na</a:t>
            </a:r>
            <a:r>
              <a:rPr lang="sv-SE" sz="1200" baseline="30000" dirty="0"/>
              <a:t>+</a:t>
            </a:r>
            <a:r>
              <a:rPr lang="sv-SE" sz="1200" dirty="0"/>
              <a:t>, Mg</a:t>
            </a:r>
            <a:r>
              <a:rPr lang="sv-SE" sz="1200" baseline="30000" dirty="0"/>
              <a:t>2+</a:t>
            </a:r>
            <a:r>
              <a:rPr lang="sv-SE" sz="1200" dirty="0"/>
              <a:t>, Ca</a:t>
            </a:r>
            <a:r>
              <a:rPr lang="sv-SE" sz="1200" baseline="30000" dirty="0"/>
              <a:t>2+</a:t>
            </a:r>
            <a:r>
              <a:rPr lang="sv-SE" sz="1200" dirty="0"/>
              <a:t>, K</a:t>
            </a:r>
            <a:r>
              <a:rPr lang="sv-SE" sz="1200" baseline="30000" dirty="0"/>
              <a:t>+</a:t>
            </a:r>
            <a:r>
              <a:rPr lang="sv-SE" sz="1200" dirty="0"/>
              <a:t> / </a:t>
            </a:r>
            <a:r>
              <a:rPr lang="sv-SE" sz="1200" dirty="0" err="1"/>
              <a:t>Cl</a:t>
            </a:r>
            <a:r>
              <a:rPr lang="sv-SE" sz="1200" baseline="30000" dirty="0"/>
              <a:t>-</a:t>
            </a:r>
            <a:r>
              <a:rPr lang="sv-SE" sz="1200" dirty="0"/>
              <a:t>, SO</a:t>
            </a:r>
            <a:r>
              <a:rPr lang="sv-SE" sz="1200" baseline="-25000" dirty="0"/>
              <a:t>4</a:t>
            </a:r>
            <a:r>
              <a:rPr lang="sv-SE" sz="1200" baseline="30000" dirty="0"/>
              <a:t>2</a:t>
            </a:r>
            <a:r>
              <a:rPr lang="sv-SE" sz="1200" dirty="0"/>
              <a:t>, HCO</a:t>
            </a:r>
            <a:r>
              <a:rPr lang="sv-SE" sz="1200" baseline="-25000" dirty="0"/>
              <a:t>3</a:t>
            </a:r>
            <a:r>
              <a:rPr lang="sv-SE" sz="1200" baseline="30000" dirty="0"/>
              <a:t>-</a:t>
            </a:r>
            <a:endParaRPr lang="sv-SE" sz="1200" dirty="0"/>
          </a:p>
        </p:txBody>
      </p:sp>
      <p:sp>
        <p:nvSpPr>
          <p:cNvPr id="11" name="textruta 11"/>
          <p:cNvSpPr txBox="1"/>
          <p:nvPr/>
        </p:nvSpPr>
        <p:spPr>
          <a:xfrm>
            <a:off x="5237421" y="3492384"/>
            <a:ext cx="266429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v-SE" sz="800" dirty="0"/>
              <a:t>+ + + + + + + + + + + + + + + + + + + + + + + + + + + + </a:t>
            </a:r>
          </a:p>
          <a:p>
            <a:endParaRPr lang="sv-SE" sz="800" dirty="0"/>
          </a:p>
          <a:p>
            <a:r>
              <a:rPr lang="sv-SE" sz="800" dirty="0"/>
              <a:t>+ + + + + + + + + + + + + + + + + + + + + + + + + + + +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5040945" y="4302829"/>
            <a:ext cx="30572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Kohesionsjord: hållfasthet genom elektrisk</a:t>
            </a:r>
          </a:p>
          <a:p>
            <a:r>
              <a:rPr lang="sv-SE" sz="1200" dirty="0"/>
              <a:t>och kemisk bindning</a:t>
            </a:r>
          </a:p>
        </p:txBody>
      </p:sp>
      <p:sp>
        <p:nvSpPr>
          <p:cNvPr id="13" name="Rektangel 12"/>
          <p:cNvSpPr/>
          <p:nvPr/>
        </p:nvSpPr>
        <p:spPr>
          <a:xfrm>
            <a:off x="7437120" y="4524732"/>
            <a:ext cx="1541417" cy="46527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4" name="Bildobjekt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5904" y="4623144"/>
            <a:ext cx="1940224" cy="454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162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0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 animBg="1"/>
      <p:bldP spid="12" grpId="0"/>
    </p:bldLst>
  </p:timing>
</p:sld>
</file>

<file path=ppt/theme/theme1.xml><?xml version="1.0" encoding="utf-8"?>
<a:theme xmlns:a="http://schemas.openxmlformats.org/drawingml/2006/main" name="MAU-PPT_SV_16-9">
  <a:themeElements>
    <a:clrScheme name="MAU">
      <a:dk1>
        <a:srgbClr val="000000"/>
      </a:dk1>
      <a:lt1>
        <a:sysClr val="window" lastClr="FFFFFF"/>
      </a:lt1>
      <a:dk2>
        <a:srgbClr val="60646C"/>
      </a:dk2>
      <a:lt2>
        <a:srgbClr val="E2E5E5"/>
      </a:lt2>
      <a:accent1>
        <a:srgbClr val="DA0123"/>
      </a:accent1>
      <a:accent2>
        <a:srgbClr val="342664"/>
      </a:accent2>
      <a:accent3>
        <a:srgbClr val="16A191"/>
      </a:accent3>
      <a:accent4>
        <a:srgbClr val="FEDC09"/>
      </a:accent4>
      <a:accent5>
        <a:srgbClr val="D8D4E7"/>
      </a:accent5>
      <a:accent6>
        <a:srgbClr val="D8EAE9"/>
      </a:accent6>
      <a:hlink>
        <a:srgbClr val="000000"/>
      </a:hlink>
      <a:folHlink>
        <a:srgbClr val="000000"/>
      </a:folHlink>
    </a:clrScheme>
    <a:fontScheme name="MAU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MAU-PPT_SV_16-9</Template>
  <TotalTime>75</TotalTime>
  <Words>259</Words>
  <Application>Microsoft Office PowerPoint</Application>
  <PresentationFormat>Bildspel på skärmen (16:9)</PresentationFormat>
  <Paragraphs>27</Paragraphs>
  <Slides>5</Slides>
  <Notes>1</Notes>
  <HiddenSlides>1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8" baseType="lpstr">
      <vt:lpstr>Arial</vt:lpstr>
      <vt:lpstr>Calibri</vt:lpstr>
      <vt:lpstr>MAU-PPT_SV_16-9</vt:lpstr>
      <vt:lpstr>PowerPoint-presentation</vt:lpstr>
      <vt:lpstr>Geoteknik – Jords uppbyggnad / Grundläggande samband</vt:lpstr>
      <vt:lpstr>Jord som 3-fas-material</vt:lpstr>
      <vt:lpstr>Jordpartiklar och porer</vt:lpstr>
      <vt:lpstr>Friktionsjord - kohesionsjord</vt:lpstr>
    </vt:vector>
  </TitlesOfParts>
  <Company>Ramboll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Lars Johansson</dc:creator>
  <cp:lastModifiedBy>Lars Johansson</cp:lastModifiedBy>
  <cp:revision>13</cp:revision>
  <dcterms:created xsi:type="dcterms:W3CDTF">2018-01-16T03:00:31Z</dcterms:created>
  <dcterms:modified xsi:type="dcterms:W3CDTF">2023-08-25T04:07:59Z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